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66"/>
  </p:notesMasterIdLst>
  <p:handoutMasterIdLst>
    <p:handoutMasterId r:id="rId67"/>
  </p:handoutMasterIdLst>
  <p:sldIdLst>
    <p:sldId id="2076138244" r:id="rId2"/>
    <p:sldId id="2076138216" r:id="rId3"/>
    <p:sldId id="1529" r:id="rId4"/>
    <p:sldId id="2076138273" r:id="rId5"/>
    <p:sldId id="2076138257" r:id="rId6"/>
    <p:sldId id="2076138258" r:id="rId7"/>
    <p:sldId id="2147477496" r:id="rId8"/>
    <p:sldId id="2147477495" r:id="rId9"/>
    <p:sldId id="2147477501" r:id="rId10"/>
    <p:sldId id="2076138274" r:id="rId11"/>
    <p:sldId id="2147470812" r:id="rId12"/>
    <p:sldId id="2147470796" r:id="rId13"/>
    <p:sldId id="2147477485" r:id="rId14"/>
    <p:sldId id="2147477483" r:id="rId15"/>
    <p:sldId id="2147477484" r:id="rId16"/>
    <p:sldId id="2147477500" r:id="rId17"/>
    <p:sldId id="2076138256" r:id="rId18"/>
    <p:sldId id="2147477490" r:id="rId19"/>
    <p:sldId id="2076138285" r:id="rId20"/>
    <p:sldId id="2076138284" r:id="rId21"/>
    <p:sldId id="2076138281" r:id="rId22"/>
    <p:sldId id="779" r:id="rId23"/>
    <p:sldId id="2147477486" r:id="rId24"/>
    <p:sldId id="2076138276" r:id="rId25"/>
    <p:sldId id="2076138295" r:id="rId26"/>
    <p:sldId id="2147477488" r:id="rId27"/>
    <p:sldId id="2076138288" r:id="rId28"/>
    <p:sldId id="2147477491" r:id="rId29"/>
    <p:sldId id="2076137366" r:id="rId30"/>
    <p:sldId id="2076138757" r:id="rId31"/>
    <p:sldId id="2147477489" r:id="rId32"/>
    <p:sldId id="2076138222" r:id="rId33"/>
    <p:sldId id="2147470840" r:id="rId34"/>
    <p:sldId id="2147470841" r:id="rId35"/>
    <p:sldId id="2076138255" r:id="rId36"/>
    <p:sldId id="2147477497" r:id="rId37"/>
    <p:sldId id="2147477498" r:id="rId38"/>
    <p:sldId id="2076138263" r:id="rId39"/>
    <p:sldId id="2147477493" r:id="rId40"/>
    <p:sldId id="2076138264" r:id="rId41"/>
    <p:sldId id="2076138265" r:id="rId42"/>
    <p:sldId id="2147477494" r:id="rId43"/>
    <p:sldId id="2147477502" r:id="rId44"/>
    <p:sldId id="2076138254" r:id="rId45"/>
    <p:sldId id="2076138250" r:id="rId46"/>
    <p:sldId id="1239" r:id="rId47"/>
    <p:sldId id="2147307620" r:id="rId48"/>
    <p:sldId id="1922" r:id="rId49"/>
    <p:sldId id="1914" r:id="rId50"/>
    <p:sldId id="1930" r:id="rId51"/>
    <p:sldId id="1920" r:id="rId52"/>
    <p:sldId id="2076138831" r:id="rId53"/>
    <p:sldId id="2076138269" r:id="rId54"/>
    <p:sldId id="2076138841" r:id="rId55"/>
    <p:sldId id="2147477503" r:id="rId56"/>
    <p:sldId id="262" r:id="rId57"/>
    <p:sldId id="855" r:id="rId58"/>
    <p:sldId id="2147307623" r:id="rId59"/>
    <p:sldId id="1940" r:id="rId60"/>
    <p:sldId id="4753" r:id="rId61"/>
    <p:sldId id="1006" r:id="rId62"/>
    <p:sldId id="2147477492" r:id="rId63"/>
    <p:sldId id="2147477499" r:id="rId64"/>
    <p:sldId id="2076138230" r:id="rId6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38B656EC-D568-4EF7-8842-9FA1AE1192C9}">
          <p14:sldIdLst>
            <p14:sldId id="2076138244"/>
            <p14:sldId id="2076138216"/>
            <p14:sldId id="1529"/>
            <p14:sldId id="2076138273"/>
            <p14:sldId id="2076138257"/>
            <p14:sldId id="2076138258"/>
            <p14:sldId id="2147477496"/>
            <p14:sldId id="2147477495"/>
            <p14:sldId id="2147477501"/>
            <p14:sldId id="2076138274"/>
            <p14:sldId id="2147470812"/>
            <p14:sldId id="2147470796"/>
            <p14:sldId id="2147477485"/>
            <p14:sldId id="2147477483"/>
            <p14:sldId id="2147477484"/>
            <p14:sldId id="2147477500"/>
            <p14:sldId id="2076138256"/>
            <p14:sldId id="2147477490"/>
            <p14:sldId id="2076138285"/>
            <p14:sldId id="2076138284"/>
            <p14:sldId id="2076138281"/>
            <p14:sldId id="779"/>
            <p14:sldId id="2147477486"/>
            <p14:sldId id="2076138276"/>
            <p14:sldId id="2076138295"/>
            <p14:sldId id="2147477488"/>
            <p14:sldId id="2076138288"/>
            <p14:sldId id="2147477491"/>
            <p14:sldId id="2076137366"/>
            <p14:sldId id="2076138757"/>
            <p14:sldId id="2147477489"/>
            <p14:sldId id="2076138222"/>
            <p14:sldId id="2147470840"/>
            <p14:sldId id="2147470841"/>
            <p14:sldId id="2076138255"/>
            <p14:sldId id="2147477497"/>
            <p14:sldId id="2147477498"/>
            <p14:sldId id="2076138263"/>
            <p14:sldId id="2147477493"/>
            <p14:sldId id="2076138264"/>
            <p14:sldId id="2076138265"/>
            <p14:sldId id="2147477494"/>
            <p14:sldId id="2147477502"/>
            <p14:sldId id="2076138254"/>
            <p14:sldId id="2076138250"/>
            <p14:sldId id="1239"/>
            <p14:sldId id="2147307620"/>
            <p14:sldId id="1922"/>
            <p14:sldId id="1914"/>
            <p14:sldId id="1930"/>
            <p14:sldId id="1920"/>
            <p14:sldId id="2076138831"/>
            <p14:sldId id="2076138269"/>
            <p14:sldId id="2076138841"/>
            <p14:sldId id="2147477503"/>
            <p14:sldId id="262"/>
            <p14:sldId id="855"/>
            <p14:sldId id="2147307623"/>
            <p14:sldId id="1940"/>
            <p14:sldId id="4753"/>
            <p14:sldId id="1006"/>
            <p14:sldId id="2147477492"/>
            <p14:sldId id="2147477499"/>
            <p14:sldId id="207613823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7FBA00"/>
    <a:srgbClr val="FFFFFF"/>
    <a:srgbClr val="054B16"/>
    <a:srgbClr val="243A5E"/>
    <a:srgbClr val="107C10"/>
    <a:srgbClr val="0078D4"/>
    <a:srgbClr val="FFB900"/>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EDFF9-563C-4B51-B451-A17EEA3E172E}" v="8" dt="2023-03-14T21:04:58.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91721" autoAdjust="0"/>
  </p:normalViewPr>
  <p:slideViewPr>
    <p:cSldViewPr snapToGrid="0" snapToObjects="1">
      <p:cViewPr varScale="1">
        <p:scale>
          <a:sx n="138" d="100"/>
          <a:sy n="138" d="100"/>
        </p:scale>
        <p:origin x="642" y="11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49449-212B-40A4-8D35-B6DC7E5ACE23}"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5A651339-81E3-4798-A508-9D38CC323AFE}">
      <dgm:prSet phldrT="[Text]"/>
      <dgm:spPr>
        <a:solidFill>
          <a:schemeClr val="accent1"/>
        </a:solidFill>
      </dgm:spPr>
      <dgm:t>
        <a:bodyPr/>
        <a:lstStyle/>
        <a:p>
          <a:r>
            <a:rPr lang="en-US" dirty="0">
              <a:solidFill>
                <a:schemeClr val="bg1"/>
              </a:solidFill>
            </a:rPr>
            <a:t>Build</a:t>
          </a:r>
        </a:p>
      </dgm:t>
    </dgm:pt>
    <dgm:pt modelId="{361F6B7B-3684-4D74-8132-ABF07A2BD7CC}" type="parTrans" cxnId="{2061EEE9-07C3-486B-8D1B-48C517A2BE5E}">
      <dgm:prSet/>
      <dgm:spPr/>
      <dgm:t>
        <a:bodyPr/>
        <a:lstStyle/>
        <a:p>
          <a:endParaRPr lang="en-US"/>
        </a:p>
      </dgm:t>
    </dgm:pt>
    <dgm:pt modelId="{B41E3591-C3EC-455A-A501-D8FC9D1A633A}" type="sibTrans" cxnId="{2061EEE9-07C3-486B-8D1B-48C517A2BE5E}">
      <dgm:prSet/>
      <dgm:spPr/>
      <dgm:t>
        <a:bodyPr/>
        <a:lstStyle/>
        <a:p>
          <a:endParaRPr lang="en-US"/>
        </a:p>
      </dgm:t>
    </dgm:pt>
    <dgm:pt modelId="{28E28D52-E7DF-4383-ABCE-CAC04FBBC837}">
      <dgm:prSet phldrT="[Text]"/>
      <dgm:spPr/>
      <dgm:t>
        <a:bodyPr/>
        <a:lstStyle/>
        <a:p>
          <a:r>
            <a:rPr lang="en-US"/>
            <a:t>Scan images in CI/CD</a:t>
          </a:r>
        </a:p>
      </dgm:t>
    </dgm:pt>
    <dgm:pt modelId="{F2C05CF9-70EF-4B93-8BD5-3EF6AF39B45A}" type="parTrans" cxnId="{1F58E109-5D09-432D-AC0E-4CC0FBC2C348}">
      <dgm:prSet/>
      <dgm:spPr/>
      <dgm:t>
        <a:bodyPr/>
        <a:lstStyle/>
        <a:p>
          <a:endParaRPr lang="en-US"/>
        </a:p>
      </dgm:t>
    </dgm:pt>
    <dgm:pt modelId="{0CD09746-2371-440C-92F9-179B22BCC7DC}" type="sibTrans" cxnId="{1F58E109-5D09-432D-AC0E-4CC0FBC2C348}">
      <dgm:prSet/>
      <dgm:spPr/>
      <dgm:t>
        <a:bodyPr/>
        <a:lstStyle/>
        <a:p>
          <a:endParaRPr lang="en-US"/>
        </a:p>
      </dgm:t>
    </dgm:pt>
    <dgm:pt modelId="{F9C42FD2-E6CA-4365-864A-4CB8D02EEA78}">
      <dgm:prSet phldrT="[Text]"/>
      <dgm:spPr>
        <a:solidFill>
          <a:schemeClr val="accent1"/>
        </a:solidFill>
      </dgm:spPr>
      <dgm:t>
        <a:bodyPr/>
        <a:lstStyle/>
        <a:p>
          <a:r>
            <a:rPr lang="en-US" dirty="0">
              <a:solidFill>
                <a:schemeClr val="bg1"/>
              </a:solidFill>
            </a:rPr>
            <a:t>Ship</a:t>
          </a:r>
        </a:p>
      </dgm:t>
    </dgm:pt>
    <dgm:pt modelId="{0ED89194-1847-4EDE-AF97-584807CD05FB}" type="parTrans" cxnId="{3C99EDD7-155C-4D9E-9328-66DD5615919C}">
      <dgm:prSet/>
      <dgm:spPr/>
      <dgm:t>
        <a:bodyPr/>
        <a:lstStyle/>
        <a:p>
          <a:endParaRPr lang="en-US"/>
        </a:p>
      </dgm:t>
    </dgm:pt>
    <dgm:pt modelId="{1D5A4B64-1B98-46BF-BDF9-DA38A9C89962}" type="sibTrans" cxnId="{3C99EDD7-155C-4D9E-9328-66DD5615919C}">
      <dgm:prSet/>
      <dgm:spPr/>
      <dgm:t>
        <a:bodyPr/>
        <a:lstStyle/>
        <a:p>
          <a:endParaRPr lang="en-US"/>
        </a:p>
      </dgm:t>
    </dgm:pt>
    <dgm:pt modelId="{CA8CD66B-0456-411C-9CDD-EFACE69EE8CD}">
      <dgm:prSet phldrT="[Text]"/>
      <dgm:spPr/>
      <dgm:t>
        <a:bodyPr/>
        <a:lstStyle/>
        <a:p>
          <a:r>
            <a:rPr lang="en-US"/>
            <a:t>Scan images in registry</a:t>
          </a:r>
        </a:p>
      </dgm:t>
    </dgm:pt>
    <dgm:pt modelId="{F9837E31-071A-4DF3-B8F4-D342F7D2BED6}" type="parTrans" cxnId="{DB18B272-1DBB-45E4-A7B0-71A91409CB73}">
      <dgm:prSet/>
      <dgm:spPr/>
      <dgm:t>
        <a:bodyPr/>
        <a:lstStyle/>
        <a:p>
          <a:endParaRPr lang="en-US"/>
        </a:p>
      </dgm:t>
    </dgm:pt>
    <dgm:pt modelId="{CE6C5CE6-68D8-4179-9974-13581F98C2AF}" type="sibTrans" cxnId="{DB18B272-1DBB-45E4-A7B0-71A91409CB73}">
      <dgm:prSet/>
      <dgm:spPr/>
      <dgm:t>
        <a:bodyPr/>
        <a:lstStyle/>
        <a:p>
          <a:endParaRPr lang="en-US"/>
        </a:p>
      </dgm:t>
    </dgm:pt>
    <dgm:pt modelId="{A0665D67-46AF-4923-8BE3-DC7FAC740617}">
      <dgm:prSet phldrT="[Text]"/>
      <dgm:spPr>
        <a:solidFill>
          <a:schemeClr val="accent1"/>
        </a:solidFill>
      </dgm:spPr>
      <dgm:t>
        <a:bodyPr/>
        <a:lstStyle/>
        <a:p>
          <a:r>
            <a:rPr lang="en-US" dirty="0">
              <a:solidFill>
                <a:schemeClr val="bg1"/>
              </a:solidFill>
            </a:rPr>
            <a:t>Deployment</a:t>
          </a:r>
        </a:p>
      </dgm:t>
    </dgm:pt>
    <dgm:pt modelId="{77D109D8-1321-47E1-BC83-94B73CE54B60}" type="parTrans" cxnId="{3E4C1543-7C8A-4D99-84D7-7CDE68CE0B4A}">
      <dgm:prSet/>
      <dgm:spPr/>
      <dgm:t>
        <a:bodyPr/>
        <a:lstStyle/>
        <a:p>
          <a:endParaRPr lang="en-US"/>
        </a:p>
      </dgm:t>
    </dgm:pt>
    <dgm:pt modelId="{F61386ED-FBDE-4D07-B050-DC7198F7462F}" type="sibTrans" cxnId="{3E4C1543-7C8A-4D99-84D7-7CDE68CE0B4A}">
      <dgm:prSet/>
      <dgm:spPr/>
      <dgm:t>
        <a:bodyPr/>
        <a:lstStyle/>
        <a:p>
          <a:endParaRPr lang="en-US"/>
        </a:p>
      </dgm:t>
    </dgm:pt>
    <dgm:pt modelId="{006A7944-3847-47D3-91B2-C30E3A84B407}">
      <dgm:prSet phldrT="[Text]"/>
      <dgm:spPr/>
      <dgm:t>
        <a:bodyPr/>
        <a:lstStyle/>
        <a:p>
          <a:r>
            <a:rPr lang="en-US"/>
            <a:t>Use Kubernetes Admission Controllers</a:t>
          </a:r>
        </a:p>
      </dgm:t>
    </dgm:pt>
    <dgm:pt modelId="{F905CF10-41F9-43B1-8FAF-15AB04CA2149}" type="parTrans" cxnId="{3E57B28F-489D-4066-9E3F-0F7D60E36828}">
      <dgm:prSet/>
      <dgm:spPr/>
      <dgm:t>
        <a:bodyPr/>
        <a:lstStyle/>
        <a:p>
          <a:endParaRPr lang="en-US"/>
        </a:p>
      </dgm:t>
    </dgm:pt>
    <dgm:pt modelId="{E28B0A17-35DF-433D-8113-2BEB0BF197D4}" type="sibTrans" cxnId="{3E57B28F-489D-4066-9E3F-0F7D60E36828}">
      <dgm:prSet/>
      <dgm:spPr/>
      <dgm:t>
        <a:bodyPr/>
        <a:lstStyle/>
        <a:p>
          <a:endParaRPr lang="en-US"/>
        </a:p>
      </dgm:t>
    </dgm:pt>
    <dgm:pt modelId="{311A6379-839C-486D-A7AD-F92D5A8ECDF5}">
      <dgm:prSet phldrT="[Text]"/>
      <dgm:spPr/>
      <dgm:t>
        <a:bodyPr/>
        <a:lstStyle/>
        <a:p>
          <a:r>
            <a:rPr lang="en-US"/>
            <a:t>Monitor for abnormal activity</a:t>
          </a:r>
        </a:p>
      </dgm:t>
    </dgm:pt>
    <dgm:pt modelId="{01AA68A4-9A69-4FF0-A3B3-C9F7611AE448}" type="parTrans" cxnId="{268F4FD0-3A9E-4C22-89C8-6FCB707A93B9}">
      <dgm:prSet/>
      <dgm:spPr/>
      <dgm:t>
        <a:bodyPr/>
        <a:lstStyle/>
        <a:p>
          <a:endParaRPr lang="en-US"/>
        </a:p>
      </dgm:t>
    </dgm:pt>
    <dgm:pt modelId="{AEE8E60C-BD13-484C-A0AE-BFA221372878}" type="sibTrans" cxnId="{268F4FD0-3A9E-4C22-89C8-6FCB707A93B9}">
      <dgm:prSet/>
      <dgm:spPr/>
      <dgm:t>
        <a:bodyPr/>
        <a:lstStyle/>
        <a:p>
          <a:endParaRPr lang="en-US"/>
        </a:p>
      </dgm:t>
    </dgm:pt>
    <dgm:pt modelId="{F881AEBF-D2B2-460D-A176-477C56A1AA25}">
      <dgm:prSet phldrT="[Text]"/>
      <dgm:spPr>
        <a:solidFill>
          <a:schemeClr val="accent1"/>
        </a:solidFill>
      </dgm:spPr>
      <dgm:t>
        <a:bodyPr/>
        <a:lstStyle/>
        <a:p>
          <a:r>
            <a:rPr lang="en-US" dirty="0">
              <a:solidFill>
                <a:schemeClr val="bg1"/>
              </a:solidFill>
            </a:rPr>
            <a:t>Runtime</a:t>
          </a:r>
        </a:p>
      </dgm:t>
    </dgm:pt>
    <dgm:pt modelId="{7552C7B9-D167-429C-B77D-673A3B58D56A}" type="parTrans" cxnId="{89B08B83-17F3-4F35-9F0E-B6BA8E4F8B31}">
      <dgm:prSet/>
      <dgm:spPr/>
      <dgm:t>
        <a:bodyPr/>
        <a:lstStyle/>
        <a:p>
          <a:endParaRPr lang="en-US"/>
        </a:p>
      </dgm:t>
    </dgm:pt>
    <dgm:pt modelId="{14E710C6-D2CC-4637-B62D-A078C477AD11}" type="sibTrans" cxnId="{89B08B83-17F3-4F35-9F0E-B6BA8E4F8B31}">
      <dgm:prSet/>
      <dgm:spPr/>
      <dgm:t>
        <a:bodyPr/>
        <a:lstStyle/>
        <a:p>
          <a:endParaRPr lang="en-US"/>
        </a:p>
      </dgm:t>
    </dgm:pt>
    <dgm:pt modelId="{3A31E071-8207-4224-8914-A4C4049990DA}">
      <dgm:prSet phldrT="[Text]"/>
      <dgm:spPr/>
      <dgm:t>
        <a:bodyPr/>
        <a:lstStyle/>
        <a:p>
          <a:r>
            <a:rPr lang="en-US"/>
            <a:t>Restrict Kubernetes API access</a:t>
          </a:r>
        </a:p>
      </dgm:t>
    </dgm:pt>
    <dgm:pt modelId="{CBC8DB3B-B191-4CE0-B4EF-7B3F6CCC08D3}" type="parTrans" cxnId="{8628FE49-03F3-49D5-A400-010EF69A0E49}">
      <dgm:prSet/>
      <dgm:spPr/>
      <dgm:t>
        <a:bodyPr/>
        <a:lstStyle/>
        <a:p>
          <a:endParaRPr lang="en-US"/>
        </a:p>
      </dgm:t>
    </dgm:pt>
    <dgm:pt modelId="{F53E84CC-2509-405C-9F79-3AAFC1B6A3C8}" type="sibTrans" cxnId="{8628FE49-03F3-49D5-A400-010EF69A0E49}">
      <dgm:prSet/>
      <dgm:spPr/>
      <dgm:t>
        <a:bodyPr/>
        <a:lstStyle/>
        <a:p>
          <a:endParaRPr lang="en-US"/>
        </a:p>
      </dgm:t>
    </dgm:pt>
    <dgm:pt modelId="{A10EC3E5-657F-46A0-A0F6-57E6DFF264AB}">
      <dgm:prSet phldrT="[Text]"/>
      <dgm:spPr/>
      <dgm:t>
        <a:bodyPr/>
        <a:lstStyle/>
        <a:p>
          <a:r>
            <a:rPr lang="en-US"/>
            <a:t>Patch vulnerabilities</a:t>
          </a:r>
        </a:p>
      </dgm:t>
    </dgm:pt>
    <dgm:pt modelId="{1E01588B-E8E1-48E8-9B90-1727FB847DEE}" type="parTrans" cxnId="{53FD765B-27B6-45C2-8156-36A6AA31E517}">
      <dgm:prSet/>
      <dgm:spPr/>
      <dgm:t>
        <a:bodyPr/>
        <a:lstStyle/>
        <a:p>
          <a:endParaRPr lang="en-US"/>
        </a:p>
      </dgm:t>
    </dgm:pt>
    <dgm:pt modelId="{6FB60687-0A72-4CCE-BE3E-1A86E8869F26}" type="sibTrans" cxnId="{53FD765B-27B6-45C2-8156-36A6AA31E517}">
      <dgm:prSet/>
      <dgm:spPr/>
      <dgm:t>
        <a:bodyPr/>
        <a:lstStyle/>
        <a:p>
          <a:endParaRPr lang="en-US"/>
        </a:p>
      </dgm:t>
    </dgm:pt>
    <dgm:pt modelId="{B04E5AB4-3161-4B6D-A3DD-DA8EBF957B1A}">
      <dgm:prSet phldrT="[Text]"/>
      <dgm:spPr/>
      <dgm:t>
        <a:bodyPr/>
        <a:lstStyle/>
        <a:p>
          <a:r>
            <a:rPr lang="en-US"/>
            <a:t>Use trusted base images</a:t>
          </a:r>
        </a:p>
      </dgm:t>
    </dgm:pt>
    <dgm:pt modelId="{F30CC651-17A7-4C12-86FD-7E381E39D08E}" type="parTrans" cxnId="{AB0D39A0-F02E-4D8D-91DA-A9E57DC98025}">
      <dgm:prSet/>
      <dgm:spPr/>
      <dgm:t>
        <a:bodyPr/>
        <a:lstStyle/>
        <a:p>
          <a:endParaRPr lang="en-US"/>
        </a:p>
      </dgm:t>
    </dgm:pt>
    <dgm:pt modelId="{F9F43054-63D7-4A99-A0C6-BD9256B8E560}" type="sibTrans" cxnId="{AB0D39A0-F02E-4D8D-91DA-A9E57DC98025}">
      <dgm:prSet/>
      <dgm:spPr/>
      <dgm:t>
        <a:bodyPr/>
        <a:lstStyle/>
        <a:p>
          <a:endParaRPr lang="en-US"/>
        </a:p>
      </dgm:t>
    </dgm:pt>
    <dgm:pt modelId="{1873C4E2-FF16-4E2C-A80E-EFBBC6C8F51C}">
      <dgm:prSet phldrT="[Text]"/>
      <dgm:spPr/>
      <dgm:t>
        <a:bodyPr/>
        <a:lstStyle/>
        <a:p>
          <a:r>
            <a:rPr lang="en-US"/>
            <a:t>Secure registry</a:t>
          </a:r>
        </a:p>
      </dgm:t>
    </dgm:pt>
    <dgm:pt modelId="{336E6ACC-CED5-490B-A61F-A3F8C23CEDF4}" type="parTrans" cxnId="{A79DAA0B-2F9E-4288-8E66-3CF449BB5A7F}">
      <dgm:prSet/>
      <dgm:spPr/>
      <dgm:t>
        <a:bodyPr/>
        <a:lstStyle/>
        <a:p>
          <a:endParaRPr lang="en-US"/>
        </a:p>
      </dgm:t>
    </dgm:pt>
    <dgm:pt modelId="{FA8515C3-8265-4C6B-864D-F1993F030524}" type="sibTrans" cxnId="{A79DAA0B-2F9E-4288-8E66-3CF449BB5A7F}">
      <dgm:prSet/>
      <dgm:spPr/>
      <dgm:t>
        <a:bodyPr/>
        <a:lstStyle/>
        <a:p>
          <a:endParaRPr lang="en-US"/>
        </a:p>
      </dgm:t>
    </dgm:pt>
    <dgm:pt modelId="{422571DA-2EA8-44C6-B50D-4C8FC7B32480}">
      <dgm:prSet phldrT="[Text]"/>
      <dgm:spPr/>
      <dgm:t>
        <a:bodyPr/>
        <a:lstStyle/>
        <a:p>
          <a:r>
            <a:rPr lang="en-US"/>
            <a:t>Configure RBAC for registry</a:t>
          </a:r>
        </a:p>
      </dgm:t>
    </dgm:pt>
    <dgm:pt modelId="{214F56B9-7692-4CD5-9A5F-AC6B040F0838}" type="parTrans" cxnId="{6D9F3287-9223-40A4-B42E-1A7F2EA560B1}">
      <dgm:prSet/>
      <dgm:spPr/>
      <dgm:t>
        <a:bodyPr/>
        <a:lstStyle/>
        <a:p>
          <a:endParaRPr lang="en-US"/>
        </a:p>
      </dgm:t>
    </dgm:pt>
    <dgm:pt modelId="{CF630494-0CAC-4FE0-BEFF-C51383450A52}" type="sibTrans" cxnId="{6D9F3287-9223-40A4-B42E-1A7F2EA560B1}">
      <dgm:prSet/>
      <dgm:spPr/>
      <dgm:t>
        <a:bodyPr/>
        <a:lstStyle/>
        <a:p>
          <a:endParaRPr lang="en-US"/>
        </a:p>
      </dgm:t>
    </dgm:pt>
    <dgm:pt modelId="{AD9B22BD-8489-4872-A1CF-9A53F9F82E90}">
      <dgm:prSet phldrT="[Text]"/>
      <dgm:spPr/>
      <dgm:t>
        <a:bodyPr/>
        <a:lstStyle/>
        <a:p>
          <a:r>
            <a:rPr lang="en-US"/>
            <a:t>Ensure containers are immutable</a:t>
          </a:r>
        </a:p>
      </dgm:t>
    </dgm:pt>
    <dgm:pt modelId="{F930DDE0-1085-4545-B830-AC87D639BDDC}" type="parTrans" cxnId="{9599E813-CFF9-49BA-BD1D-FE2338582A36}">
      <dgm:prSet/>
      <dgm:spPr/>
      <dgm:t>
        <a:bodyPr/>
        <a:lstStyle/>
        <a:p>
          <a:endParaRPr lang="en-US"/>
        </a:p>
      </dgm:t>
    </dgm:pt>
    <dgm:pt modelId="{EAE27915-035B-4C59-8C51-9F48FB1B6BE8}" type="sibTrans" cxnId="{9599E813-CFF9-49BA-BD1D-FE2338582A36}">
      <dgm:prSet/>
      <dgm:spPr/>
      <dgm:t>
        <a:bodyPr/>
        <a:lstStyle/>
        <a:p>
          <a:endParaRPr lang="en-US"/>
        </a:p>
      </dgm:t>
    </dgm:pt>
    <dgm:pt modelId="{F832D354-EBA9-44FA-A935-2974E46E13B6}">
      <dgm:prSet phldrT="[Text]"/>
      <dgm:spPr/>
      <dgm:t>
        <a:bodyPr/>
        <a:lstStyle/>
        <a:p>
          <a:r>
            <a:rPr lang="en-US"/>
            <a:t>Continuously scan running containers</a:t>
          </a:r>
        </a:p>
      </dgm:t>
    </dgm:pt>
    <dgm:pt modelId="{71C37D96-EA20-41E9-9B4A-DE0181215706}" type="parTrans" cxnId="{63D51F51-1DEF-42D1-9DAE-173DF202213E}">
      <dgm:prSet/>
      <dgm:spPr/>
      <dgm:t>
        <a:bodyPr/>
        <a:lstStyle/>
        <a:p>
          <a:endParaRPr lang="en-US"/>
        </a:p>
      </dgm:t>
    </dgm:pt>
    <dgm:pt modelId="{DD8E686D-15A0-4E92-847F-47E248B375D0}" type="sibTrans" cxnId="{63D51F51-1DEF-42D1-9DAE-173DF202213E}">
      <dgm:prSet/>
      <dgm:spPr/>
      <dgm:t>
        <a:bodyPr/>
        <a:lstStyle/>
        <a:p>
          <a:endParaRPr lang="en-US"/>
        </a:p>
      </dgm:t>
    </dgm:pt>
    <dgm:pt modelId="{64B58017-2CFA-4810-A6BC-252575E3A078}">
      <dgm:prSet phldrT="[Text]"/>
      <dgm:spPr/>
      <dgm:t>
        <a:bodyPr/>
        <a:lstStyle/>
        <a:p>
          <a:r>
            <a:rPr lang="en-US"/>
            <a:t>Block vulnerable images</a:t>
          </a:r>
        </a:p>
      </dgm:t>
    </dgm:pt>
    <dgm:pt modelId="{BAC004ED-E5D8-4DAD-8F69-A444DA6D953C}" type="parTrans" cxnId="{C65CC5D2-3FF8-4F42-A5EB-28D522246FEF}">
      <dgm:prSet/>
      <dgm:spPr/>
      <dgm:t>
        <a:bodyPr/>
        <a:lstStyle/>
        <a:p>
          <a:endParaRPr lang="en-US"/>
        </a:p>
      </dgm:t>
    </dgm:pt>
    <dgm:pt modelId="{C9ECB0E1-1905-46A6-973C-03D106E6086A}" type="sibTrans" cxnId="{C65CC5D2-3FF8-4F42-A5EB-28D522246FEF}">
      <dgm:prSet/>
      <dgm:spPr/>
      <dgm:t>
        <a:bodyPr/>
        <a:lstStyle/>
        <a:p>
          <a:endParaRPr lang="en-US"/>
        </a:p>
      </dgm:t>
    </dgm:pt>
    <dgm:pt modelId="{0D05B89D-30A8-4069-A531-9E2A63FCDC7F}" type="pres">
      <dgm:prSet presAssocID="{2BE49449-212B-40A4-8D35-B6DC7E5ACE23}" presName="theList" presStyleCnt="0">
        <dgm:presLayoutVars>
          <dgm:dir/>
          <dgm:animLvl val="lvl"/>
          <dgm:resizeHandles val="exact"/>
        </dgm:presLayoutVars>
      </dgm:prSet>
      <dgm:spPr/>
    </dgm:pt>
    <dgm:pt modelId="{ECF619AA-2175-4186-83EF-0C79B0FAD604}" type="pres">
      <dgm:prSet presAssocID="{5A651339-81E3-4798-A508-9D38CC323AFE}" presName="compNode" presStyleCnt="0"/>
      <dgm:spPr/>
    </dgm:pt>
    <dgm:pt modelId="{C5FA1079-0DBB-4200-B380-8EC735919907}" type="pres">
      <dgm:prSet presAssocID="{5A651339-81E3-4798-A508-9D38CC323AFE}" presName="aNode" presStyleLbl="bgShp" presStyleIdx="0" presStyleCnt="4"/>
      <dgm:spPr/>
    </dgm:pt>
    <dgm:pt modelId="{14A2D276-77EC-4C7A-B27E-995F67C9275A}" type="pres">
      <dgm:prSet presAssocID="{5A651339-81E3-4798-A508-9D38CC323AFE}" presName="textNode" presStyleLbl="bgShp" presStyleIdx="0" presStyleCnt="4"/>
      <dgm:spPr/>
    </dgm:pt>
    <dgm:pt modelId="{7B66D64D-4C3E-49B4-8ACF-8A8244E24442}" type="pres">
      <dgm:prSet presAssocID="{5A651339-81E3-4798-A508-9D38CC323AFE}" presName="compChildNode" presStyleCnt="0"/>
      <dgm:spPr/>
    </dgm:pt>
    <dgm:pt modelId="{98080D82-B7C9-41F2-AE6D-87440F783E7A}" type="pres">
      <dgm:prSet presAssocID="{5A651339-81E3-4798-A508-9D38CC323AFE}" presName="theInnerList" presStyleCnt="0"/>
      <dgm:spPr/>
    </dgm:pt>
    <dgm:pt modelId="{9C83C45F-3105-45CD-9E97-F160DB4E6049}" type="pres">
      <dgm:prSet presAssocID="{B04E5AB4-3161-4B6D-A3DD-DA8EBF957B1A}" presName="childNode" presStyleLbl="node1" presStyleIdx="0" presStyleCnt="12">
        <dgm:presLayoutVars>
          <dgm:bulletEnabled val="1"/>
        </dgm:presLayoutVars>
      </dgm:prSet>
      <dgm:spPr/>
    </dgm:pt>
    <dgm:pt modelId="{60304C41-39D4-4B3D-A3C5-B6F0AC5FACC6}" type="pres">
      <dgm:prSet presAssocID="{B04E5AB4-3161-4B6D-A3DD-DA8EBF957B1A}" presName="aSpace2" presStyleCnt="0"/>
      <dgm:spPr/>
    </dgm:pt>
    <dgm:pt modelId="{21214168-F3D1-4EAE-8696-3A36F384EA57}" type="pres">
      <dgm:prSet presAssocID="{28E28D52-E7DF-4383-ABCE-CAC04FBBC837}" presName="childNode" presStyleLbl="node1" presStyleIdx="1" presStyleCnt="12">
        <dgm:presLayoutVars>
          <dgm:bulletEnabled val="1"/>
        </dgm:presLayoutVars>
      </dgm:prSet>
      <dgm:spPr/>
    </dgm:pt>
    <dgm:pt modelId="{62D0DE2A-CB6F-469D-B11F-027699DB187A}" type="pres">
      <dgm:prSet presAssocID="{28E28D52-E7DF-4383-ABCE-CAC04FBBC837}" presName="aSpace2" presStyleCnt="0"/>
      <dgm:spPr/>
    </dgm:pt>
    <dgm:pt modelId="{56A0FFEF-A9E6-46BB-A7F7-E5B151D712A0}" type="pres">
      <dgm:prSet presAssocID="{A10EC3E5-657F-46A0-A0F6-57E6DFF264AB}" presName="childNode" presStyleLbl="node1" presStyleIdx="2" presStyleCnt="12">
        <dgm:presLayoutVars>
          <dgm:bulletEnabled val="1"/>
        </dgm:presLayoutVars>
      </dgm:prSet>
      <dgm:spPr/>
    </dgm:pt>
    <dgm:pt modelId="{3954F193-C325-47D1-8E51-AD62917FF97C}" type="pres">
      <dgm:prSet presAssocID="{5A651339-81E3-4798-A508-9D38CC323AFE}" presName="aSpace" presStyleCnt="0"/>
      <dgm:spPr/>
    </dgm:pt>
    <dgm:pt modelId="{95CF578C-987B-43FC-82FE-CB5E7FB48F14}" type="pres">
      <dgm:prSet presAssocID="{F9C42FD2-E6CA-4365-864A-4CB8D02EEA78}" presName="compNode" presStyleCnt="0"/>
      <dgm:spPr/>
    </dgm:pt>
    <dgm:pt modelId="{5675E7CB-982F-4D22-A730-4D853DE06518}" type="pres">
      <dgm:prSet presAssocID="{F9C42FD2-E6CA-4365-864A-4CB8D02EEA78}" presName="aNode" presStyleLbl="bgShp" presStyleIdx="1" presStyleCnt="4"/>
      <dgm:spPr/>
    </dgm:pt>
    <dgm:pt modelId="{0122BFF4-0540-4CF1-993D-A3A390C3375D}" type="pres">
      <dgm:prSet presAssocID="{F9C42FD2-E6CA-4365-864A-4CB8D02EEA78}" presName="textNode" presStyleLbl="bgShp" presStyleIdx="1" presStyleCnt="4"/>
      <dgm:spPr/>
    </dgm:pt>
    <dgm:pt modelId="{183F19D2-23DA-4BAC-9378-A5A4212E92B1}" type="pres">
      <dgm:prSet presAssocID="{F9C42FD2-E6CA-4365-864A-4CB8D02EEA78}" presName="compChildNode" presStyleCnt="0"/>
      <dgm:spPr/>
    </dgm:pt>
    <dgm:pt modelId="{92450F94-DEE6-4556-B435-0BC346DEF39E}" type="pres">
      <dgm:prSet presAssocID="{F9C42FD2-E6CA-4365-864A-4CB8D02EEA78}" presName="theInnerList" presStyleCnt="0"/>
      <dgm:spPr/>
    </dgm:pt>
    <dgm:pt modelId="{834B9E80-29FF-46E5-96FC-1F83F7CAF9D7}" type="pres">
      <dgm:prSet presAssocID="{CA8CD66B-0456-411C-9CDD-EFACE69EE8CD}" presName="childNode" presStyleLbl="node1" presStyleIdx="3" presStyleCnt="12">
        <dgm:presLayoutVars>
          <dgm:bulletEnabled val="1"/>
        </dgm:presLayoutVars>
      </dgm:prSet>
      <dgm:spPr/>
    </dgm:pt>
    <dgm:pt modelId="{42A78B77-0BBD-426A-87D7-4DA50485C0CB}" type="pres">
      <dgm:prSet presAssocID="{CA8CD66B-0456-411C-9CDD-EFACE69EE8CD}" presName="aSpace2" presStyleCnt="0"/>
      <dgm:spPr/>
    </dgm:pt>
    <dgm:pt modelId="{4DF0C8DC-8F1E-49C5-B66C-1E9FC7A9CCFC}" type="pres">
      <dgm:prSet presAssocID="{1873C4E2-FF16-4E2C-A80E-EFBBC6C8F51C}" presName="childNode" presStyleLbl="node1" presStyleIdx="4" presStyleCnt="12">
        <dgm:presLayoutVars>
          <dgm:bulletEnabled val="1"/>
        </dgm:presLayoutVars>
      </dgm:prSet>
      <dgm:spPr/>
    </dgm:pt>
    <dgm:pt modelId="{57DE05F5-1A64-4144-B5D5-AD1994C7C9AB}" type="pres">
      <dgm:prSet presAssocID="{1873C4E2-FF16-4E2C-A80E-EFBBC6C8F51C}" presName="aSpace2" presStyleCnt="0"/>
      <dgm:spPr/>
    </dgm:pt>
    <dgm:pt modelId="{80CD0C0C-8241-438A-A9B2-F234A5B6DE7F}" type="pres">
      <dgm:prSet presAssocID="{422571DA-2EA8-44C6-B50D-4C8FC7B32480}" presName="childNode" presStyleLbl="node1" presStyleIdx="5" presStyleCnt="12">
        <dgm:presLayoutVars>
          <dgm:bulletEnabled val="1"/>
        </dgm:presLayoutVars>
      </dgm:prSet>
      <dgm:spPr/>
    </dgm:pt>
    <dgm:pt modelId="{320031EA-0BE3-4498-8937-13201160620B}" type="pres">
      <dgm:prSet presAssocID="{F9C42FD2-E6CA-4365-864A-4CB8D02EEA78}" presName="aSpace" presStyleCnt="0"/>
      <dgm:spPr/>
    </dgm:pt>
    <dgm:pt modelId="{75740162-0D0D-4325-9E1B-A47EA96091D2}" type="pres">
      <dgm:prSet presAssocID="{A0665D67-46AF-4923-8BE3-DC7FAC740617}" presName="compNode" presStyleCnt="0"/>
      <dgm:spPr/>
    </dgm:pt>
    <dgm:pt modelId="{0975792F-A822-4120-8D76-98C852146556}" type="pres">
      <dgm:prSet presAssocID="{A0665D67-46AF-4923-8BE3-DC7FAC740617}" presName="aNode" presStyleLbl="bgShp" presStyleIdx="2" presStyleCnt="4"/>
      <dgm:spPr/>
    </dgm:pt>
    <dgm:pt modelId="{8D235B3A-8775-43E5-AF51-CE33D493F799}" type="pres">
      <dgm:prSet presAssocID="{A0665D67-46AF-4923-8BE3-DC7FAC740617}" presName="textNode" presStyleLbl="bgShp" presStyleIdx="2" presStyleCnt="4"/>
      <dgm:spPr/>
    </dgm:pt>
    <dgm:pt modelId="{DE9C3C2F-EF21-4399-9179-B69FFE9BCD0C}" type="pres">
      <dgm:prSet presAssocID="{A0665D67-46AF-4923-8BE3-DC7FAC740617}" presName="compChildNode" presStyleCnt="0"/>
      <dgm:spPr/>
    </dgm:pt>
    <dgm:pt modelId="{563B36C6-43B0-4DD7-992E-5C1A3C315B7C}" type="pres">
      <dgm:prSet presAssocID="{A0665D67-46AF-4923-8BE3-DC7FAC740617}" presName="theInnerList" presStyleCnt="0"/>
      <dgm:spPr/>
    </dgm:pt>
    <dgm:pt modelId="{A35EADEB-2642-40AE-8300-EA5B9089A2A8}" type="pres">
      <dgm:prSet presAssocID="{006A7944-3847-47D3-91B2-C30E3A84B407}" presName="childNode" presStyleLbl="node1" presStyleIdx="6" presStyleCnt="12">
        <dgm:presLayoutVars>
          <dgm:bulletEnabled val="1"/>
        </dgm:presLayoutVars>
      </dgm:prSet>
      <dgm:spPr/>
    </dgm:pt>
    <dgm:pt modelId="{D995AFA4-330C-441A-AB4D-E7570C0EB2BD}" type="pres">
      <dgm:prSet presAssocID="{006A7944-3847-47D3-91B2-C30E3A84B407}" presName="aSpace2" presStyleCnt="0"/>
      <dgm:spPr/>
    </dgm:pt>
    <dgm:pt modelId="{8E8B0A7A-F2C3-4497-85D2-AB68667DA451}" type="pres">
      <dgm:prSet presAssocID="{3A31E071-8207-4224-8914-A4C4049990DA}" presName="childNode" presStyleLbl="node1" presStyleIdx="7" presStyleCnt="12">
        <dgm:presLayoutVars>
          <dgm:bulletEnabled val="1"/>
        </dgm:presLayoutVars>
      </dgm:prSet>
      <dgm:spPr/>
    </dgm:pt>
    <dgm:pt modelId="{83381BC9-882F-4CC8-99B5-9F3D4DC6929C}" type="pres">
      <dgm:prSet presAssocID="{3A31E071-8207-4224-8914-A4C4049990DA}" presName="aSpace2" presStyleCnt="0"/>
      <dgm:spPr/>
    </dgm:pt>
    <dgm:pt modelId="{2464AA57-7EA6-4E6D-9CF5-3C530802D97C}" type="pres">
      <dgm:prSet presAssocID="{64B58017-2CFA-4810-A6BC-252575E3A078}" presName="childNode" presStyleLbl="node1" presStyleIdx="8" presStyleCnt="12">
        <dgm:presLayoutVars>
          <dgm:bulletEnabled val="1"/>
        </dgm:presLayoutVars>
      </dgm:prSet>
      <dgm:spPr/>
    </dgm:pt>
    <dgm:pt modelId="{AE13C655-AD85-4A77-B059-7F2200D4891C}" type="pres">
      <dgm:prSet presAssocID="{A0665D67-46AF-4923-8BE3-DC7FAC740617}" presName="aSpace" presStyleCnt="0"/>
      <dgm:spPr/>
    </dgm:pt>
    <dgm:pt modelId="{BAC86ABA-268E-4F76-85AF-0199227AF382}" type="pres">
      <dgm:prSet presAssocID="{F881AEBF-D2B2-460D-A176-477C56A1AA25}" presName="compNode" presStyleCnt="0"/>
      <dgm:spPr/>
    </dgm:pt>
    <dgm:pt modelId="{6895262E-CBED-49CA-9427-AFD566393E9E}" type="pres">
      <dgm:prSet presAssocID="{F881AEBF-D2B2-460D-A176-477C56A1AA25}" presName="aNode" presStyleLbl="bgShp" presStyleIdx="3" presStyleCnt="4"/>
      <dgm:spPr/>
    </dgm:pt>
    <dgm:pt modelId="{99166912-F20A-43D4-9F87-3691CCBD6566}" type="pres">
      <dgm:prSet presAssocID="{F881AEBF-D2B2-460D-A176-477C56A1AA25}" presName="textNode" presStyleLbl="bgShp" presStyleIdx="3" presStyleCnt="4"/>
      <dgm:spPr/>
    </dgm:pt>
    <dgm:pt modelId="{E7836CB9-7EB2-4AD2-9C41-FAB1376E7946}" type="pres">
      <dgm:prSet presAssocID="{F881AEBF-D2B2-460D-A176-477C56A1AA25}" presName="compChildNode" presStyleCnt="0"/>
      <dgm:spPr/>
    </dgm:pt>
    <dgm:pt modelId="{B84CB45D-CC85-49F0-A124-629F7793AC44}" type="pres">
      <dgm:prSet presAssocID="{F881AEBF-D2B2-460D-A176-477C56A1AA25}" presName="theInnerList" presStyleCnt="0"/>
      <dgm:spPr/>
    </dgm:pt>
    <dgm:pt modelId="{EB736E5A-6636-4368-A4F6-D70F759F5147}" type="pres">
      <dgm:prSet presAssocID="{311A6379-839C-486D-A7AD-F92D5A8ECDF5}" presName="childNode" presStyleLbl="node1" presStyleIdx="9" presStyleCnt="12">
        <dgm:presLayoutVars>
          <dgm:bulletEnabled val="1"/>
        </dgm:presLayoutVars>
      </dgm:prSet>
      <dgm:spPr/>
    </dgm:pt>
    <dgm:pt modelId="{D283BC89-2188-4547-84FF-EB1FF1EF562A}" type="pres">
      <dgm:prSet presAssocID="{311A6379-839C-486D-A7AD-F92D5A8ECDF5}" presName="aSpace2" presStyleCnt="0"/>
      <dgm:spPr/>
    </dgm:pt>
    <dgm:pt modelId="{95BF662D-F6F9-4D79-AE2A-A31072F5227A}" type="pres">
      <dgm:prSet presAssocID="{AD9B22BD-8489-4872-A1CF-9A53F9F82E90}" presName="childNode" presStyleLbl="node1" presStyleIdx="10" presStyleCnt="12">
        <dgm:presLayoutVars>
          <dgm:bulletEnabled val="1"/>
        </dgm:presLayoutVars>
      </dgm:prSet>
      <dgm:spPr/>
    </dgm:pt>
    <dgm:pt modelId="{98767CB5-11FC-42B0-BF14-A21B8E98E9D1}" type="pres">
      <dgm:prSet presAssocID="{AD9B22BD-8489-4872-A1CF-9A53F9F82E90}" presName="aSpace2" presStyleCnt="0"/>
      <dgm:spPr/>
    </dgm:pt>
    <dgm:pt modelId="{78210A9E-BA12-4727-8AE0-ACA2B03E275C}" type="pres">
      <dgm:prSet presAssocID="{F832D354-EBA9-44FA-A935-2974E46E13B6}" presName="childNode" presStyleLbl="node1" presStyleIdx="11" presStyleCnt="12">
        <dgm:presLayoutVars>
          <dgm:bulletEnabled val="1"/>
        </dgm:presLayoutVars>
      </dgm:prSet>
      <dgm:spPr/>
    </dgm:pt>
  </dgm:ptLst>
  <dgm:cxnLst>
    <dgm:cxn modelId="{1F58E109-5D09-432D-AC0E-4CC0FBC2C348}" srcId="{5A651339-81E3-4798-A508-9D38CC323AFE}" destId="{28E28D52-E7DF-4383-ABCE-CAC04FBBC837}" srcOrd="1" destOrd="0" parTransId="{F2C05CF9-70EF-4B93-8BD5-3EF6AF39B45A}" sibTransId="{0CD09746-2371-440C-92F9-179B22BCC7DC}"/>
    <dgm:cxn modelId="{44F7720B-451E-490D-8DC9-A18BB6F12F3C}" type="presOf" srcId="{F9C42FD2-E6CA-4365-864A-4CB8D02EEA78}" destId="{0122BFF4-0540-4CF1-993D-A3A390C3375D}" srcOrd="1" destOrd="0" presId="urn:microsoft.com/office/officeart/2005/8/layout/lProcess2"/>
    <dgm:cxn modelId="{A79DAA0B-2F9E-4288-8E66-3CF449BB5A7F}" srcId="{F9C42FD2-E6CA-4365-864A-4CB8D02EEA78}" destId="{1873C4E2-FF16-4E2C-A80E-EFBBC6C8F51C}" srcOrd="1" destOrd="0" parTransId="{336E6ACC-CED5-490B-A61F-A3F8C23CEDF4}" sibTransId="{FA8515C3-8265-4C6B-864D-F1993F030524}"/>
    <dgm:cxn modelId="{9599E813-CFF9-49BA-BD1D-FE2338582A36}" srcId="{F881AEBF-D2B2-460D-A176-477C56A1AA25}" destId="{AD9B22BD-8489-4872-A1CF-9A53F9F82E90}" srcOrd="1" destOrd="0" parTransId="{F930DDE0-1085-4545-B830-AC87D639BDDC}" sibTransId="{EAE27915-035B-4C59-8C51-9F48FB1B6BE8}"/>
    <dgm:cxn modelId="{150AD614-6367-4CEB-B0B7-9D491A48E45D}" type="presOf" srcId="{A0665D67-46AF-4923-8BE3-DC7FAC740617}" destId="{8D235B3A-8775-43E5-AF51-CE33D493F799}" srcOrd="1" destOrd="0" presId="urn:microsoft.com/office/officeart/2005/8/layout/lProcess2"/>
    <dgm:cxn modelId="{9B583733-C605-43C3-900C-8AFF212C61B7}" type="presOf" srcId="{CA8CD66B-0456-411C-9CDD-EFACE69EE8CD}" destId="{834B9E80-29FF-46E5-96FC-1F83F7CAF9D7}" srcOrd="0" destOrd="0" presId="urn:microsoft.com/office/officeart/2005/8/layout/lProcess2"/>
    <dgm:cxn modelId="{EADBF039-349F-4443-86BD-EA2A4CF5F01E}" type="presOf" srcId="{2BE49449-212B-40A4-8D35-B6DC7E5ACE23}" destId="{0D05B89D-30A8-4069-A531-9E2A63FCDC7F}" srcOrd="0" destOrd="0" presId="urn:microsoft.com/office/officeart/2005/8/layout/lProcess2"/>
    <dgm:cxn modelId="{53FD765B-27B6-45C2-8156-36A6AA31E517}" srcId="{5A651339-81E3-4798-A508-9D38CC323AFE}" destId="{A10EC3E5-657F-46A0-A0F6-57E6DFF264AB}" srcOrd="2" destOrd="0" parTransId="{1E01588B-E8E1-48E8-9B90-1727FB847DEE}" sibTransId="{6FB60687-0A72-4CCE-BE3E-1A86E8869F26}"/>
    <dgm:cxn modelId="{3E4C1543-7C8A-4D99-84D7-7CDE68CE0B4A}" srcId="{2BE49449-212B-40A4-8D35-B6DC7E5ACE23}" destId="{A0665D67-46AF-4923-8BE3-DC7FAC740617}" srcOrd="2" destOrd="0" parTransId="{77D109D8-1321-47E1-BC83-94B73CE54B60}" sibTransId="{F61386ED-FBDE-4D07-B050-DC7198F7462F}"/>
    <dgm:cxn modelId="{8628FE49-03F3-49D5-A400-010EF69A0E49}" srcId="{A0665D67-46AF-4923-8BE3-DC7FAC740617}" destId="{3A31E071-8207-4224-8914-A4C4049990DA}" srcOrd="1" destOrd="0" parTransId="{CBC8DB3B-B191-4CE0-B4EF-7B3F6CCC08D3}" sibTransId="{F53E84CC-2509-405C-9F79-3AAFC1B6A3C8}"/>
    <dgm:cxn modelId="{04B5C04D-DE68-40CC-9F74-6C90098EA7D3}" type="presOf" srcId="{AD9B22BD-8489-4872-A1CF-9A53F9F82E90}" destId="{95BF662D-F6F9-4D79-AE2A-A31072F5227A}" srcOrd="0" destOrd="0" presId="urn:microsoft.com/office/officeart/2005/8/layout/lProcess2"/>
    <dgm:cxn modelId="{63D51F51-1DEF-42D1-9DAE-173DF202213E}" srcId="{F881AEBF-D2B2-460D-A176-477C56A1AA25}" destId="{F832D354-EBA9-44FA-A935-2974E46E13B6}" srcOrd="2" destOrd="0" parTransId="{71C37D96-EA20-41E9-9B4A-DE0181215706}" sibTransId="{DD8E686D-15A0-4E92-847F-47E248B375D0}"/>
    <dgm:cxn modelId="{DB18B272-1DBB-45E4-A7B0-71A91409CB73}" srcId="{F9C42FD2-E6CA-4365-864A-4CB8D02EEA78}" destId="{CA8CD66B-0456-411C-9CDD-EFACE69EE8CD}" srcOrd="0" destOrd="0" parTransId="{F9837E31-071A-4DF3-B8F4-D342F7D2BED6}" sibTransId="{CE6C5CE6-68D8-4179-9974-13581F98C2AF}"/>
    <dgm:cxn modelId="{A7DD9178-0B91-4DBC-9E37-A5385523351E}" type="presOf" srcId="{311A6379-839C-486D-A7AD-F92D5A8ECDF5}" destId="{EB736E5A-6636-4368-A4F6-D70F759F5147}" srcOrd="0" destOrd="0" presId="urn:microsoft.com/office/officeart/2005/8/layout/lProcess2"/>
    <dgm:cxn modelId="{DC048359-D24F-4F25-AAB7-4165E30387DD}" type="presOf" srcId="{A0665D67-46AF-4923-8BE3-DC7FAC740617}" destId="{0975792F-A822-4120-8D76-98C852146556}" srcOrd="0" destOrd="0" presId="urn:microsoft.com/office/officeart/2005/8/layout/lProcess2"/>
    <dgm:cxn modelId="{89B08B83-17F3-4F35-9F0E-B6BA8E4F8B31}" srcId="{2BE49449-212B-40A4-8D35-B6DC7E5ACE23}" destId="{F881AEBF-D2B2-460D-A176-477C56A1AA25}" srcOrd="3" destOrd="0" parTransId="{7552C7B9-D167-429C-B77D-673A3B58D56A}" sibTransId="{14E710C6-D2CC-4637-B62D-A078C477AD11}"/>
    <dgm:cxn modelId="{6D9F3287-9223-40A4-B42E-1A7F2EA560B1}" srcId="{F9C42FD2-E6CA-4365-864A-4CB8D02EEA78}" destId="{422571DA-2EA8-44C6-B50D-4C8FC7B32480}" srcOrd="2" destOrd="0" parTransId="{214F56B9-7692-4CD5-9A5F-AC6B040F0838}" sibTransId="{CF630494-0CAC-4FE0-BEFF-C51383450A52}"/>
    <dgm:cxn modelId="{3796E689-3228-458E-9FC2-3726C9FD138F}" type="presOf" srcId="{3A31E071-8207-4224-8914-A4C4049990DA}" destId="{8E8B0A7A-F2C3-4497-85D2-AB68667DA451}" srcOrd="0" destOrd="0" presId="urn:microsoft.com/office/officeart/2005/8/layout/lProcess2"/>
    <dgm:cxn modelId="{85F7558B-0DA9-4300-8244-B11C70941FB6}" type="presOf" srcId="{F881AEBF-D2B2-460D-A176-477C56A1AA25}" destId="{99166912-F20A-43D4-9F87-3691CCBD6566}" srcOrd="1" destOrd="0" presId="urn:microsoft.com/office/officeart/2005/8/layout/lProcess2"/>
    <dgm:cxn modelId="{3E57B28F-489D-4066-9E3F-0F7D60E36828}" srcId="{A0665D67-46AF-4923-8BE3-DC7FAC740617}" destId="{006A7944-3847-47D3-91B2-C30E3A84B407}" srcOrd="0" destOrd="0" parTransId="{F905CF10-41F9-43B1-8FAF-15AB04CA2149}" sibTransId="{E28B0A17-35DF-433D-8113-2BEB0BF197D4}"/>
    <dgm:cxn modelId="{2AC89D9E-665F-4962-BB04-2EE33B43420E}" type="presOf" srcId="{64B58017-2CFA-4810-A6BC-252575E3A078}" destId="{2464AA57-7EA6-4E6D-9CF5-3C530802D97C}" srcOrd="0" destOrd="0" presId="urn:microsoft.com/office/officeart/2005/8/layout/lProcess2"/>
    <dgm:cxn modelId="{AB0D39A0-F02E-4D8D-91DA-A9E57DC98025}" srcId="{5A651339-81E3-4798-A508-9D38CC323AFE}" destId="{B04E5AB4-3161-4B6D-A3DD-DA8EBF957B1A}" srcOrd="0" destOrd="0" parTransId="{F30CC651-17A7-4C12-86FD-7E381E39D08E}" sibTransId="{F9F43054-63D7-4A99-A0C6-BD9256B8E560}"/>
    <dgm:cxn modelId="{229924A1-E868-4D12-BDAF-201BE3431242}" type="presOf" srcId="{F881AEBF-D2B2-460D-A176-477C56A1AA25}" destId="{6895262E-CBED-49CA-9427-AFD566393E9E}" srcOrd="0" destOrd="0" presId="urn:microsoft.com/office/officeart/2005/8/layout/lProcess2"/>
    <dgm:cxn modelId="{E81E4CB3-C7E3-4A86-B64A-62E02A69019E}" type="presOf" srcId="{F9C42FD2-E6CA-4365-864A-4CB8D02EEA78}" destId="{5675E7CB-982F-4D22-A730-4D853DE06518}" srcOrd="0" destOrd="0" presId="urn:microsoft.com/office/officeart/2005/8/layout/lProcess2"/>
    <dgm:cxn modelId="{A6B660B5-021E-411B-964D-4B4F23971992}" type="presOf" srcId="{A10EC3E5-657F-46A0-A0F6-57E6DFF264AB}" destId="{56A0FFEF-A9E6-46BB-A7F7-E5B151D712A0}" srcOrd="0" destOrd="0" presId="urn:microsoft.com/office/officeart/2005/8/layout/lProcess2"/>
    <dgm:cxn modelId="{EFA422BC-8096-4D53-8F0A-F52C2C1E61DE}" type="presOf" srcId="{422571DA-2EA8-44C6-B50D-4C8FC7B32480}" destId="{80CD0C0C-8241-438A-A9B2-F234A5B6DE7F}" srcOrd="0" destOrd="0" presId="urn:microsoft.com/office/officeart/2005/8/layout/lProcess2"/>
    <dgm:cxn modelId="{C603E2C5-A844-4A62-981E-2A621158A63F}" type="presOf" srcId="{006A7944-3847-47D3-91B2-C30E3A84B407}" destId="{A35EADEB-2642-40AE-8300-EA5B9089A2A8}" srcOrd="0" destOrd="0" presId="urn:microsoft.com/office/officeart/2005/8/layout/lProcess2"/>
    <dgm:cxn modelId="{8913F1CA-19A5-466F-9DF4-9819D675A25F}" type="presOf" srcId="{5A651339-81E3-4798-A508-9D38CC323AFE}" destId="{C5FA1079-0DBB-4200-B380-8EC735919907}" srcOrd="0" destOrd="0" presId="urn:microsoft.com/office/officeart/2005/8/layout/lProcess2"/>
    <dgm:cxn modelId="{1644E0CE-8EB6-45CC-B545-EB635C0950E3}" type="presOf" srcId="{B04E5AB4-3161-4B6D-A3DD-DA8EBF957B1A}" destId="{9C83C45F-3105-45CD-9E97-F160DB4E6049}" srcOrd="0" destOrd="0" presId="urn:microsoft.com/office/officeart/2005/8/layout/lProcess2"/>
    <dgm:cxn modelId="{268F4FD0-3A9E-4C22-89C8-6FCB707A93B9}" srcId="{F881AEBF-D2B2-460D-A176-477C56A1AA25}" destId="{311A6379-839C-486D-A7AD-F92D5A8ECDF5}" srcOrd="0" destOrd="0" parTransId="{01AA68A4-9A69-4FF0-A3B3-C9F7611AE448}" sibTransId="{AEE8E60C-BD13-484C-A0AE-BFA221372878}"/>
    <dgm:cxn modelId="{C65CC5D2-3FF8-4F42-A5EB-28D522246FEF}" srcId="{A0665D67-46AF-4923-8BE3-DC7FAC740617}" destId="{64B58017-2CFA-4810-A6BC-252575E3A078}" srcOrd="2" destOrd="0" parTransId="{BAC004ED-E5D8-4DAD-8F69-A444DA6D953C}" sibTransId="{C9ECB0E1-1905-46A6-973C-03D106E6086A}"/>
    <dgm:cxn modelId="{3C99EDD7-155C-4D9E-9328-66DD5615919C}" srcId="{2BE49449-212B-40A4-8D35-B6DC7E5ACE23}" destId="{F9C42FD2-E6CA-4365-864A-4CB8D02EEA78}" srcOrd="1" destOrd="0" parTransId="{0ED89194-1847-4EDE-AF97-584807CD05FB}" sibTransId="{1D5A4B64-1B98-46BF-BDF9-DA38A9C89962}"/>
    <dgm:cxn modelId="{A9F465E9-D26D-4918-8924-8FD5955BFAFC}" type="presOf" srcId="{28E28D52-E7DF-4383-ABCE-CAC04FBBC837}" destId="{21214168-F3D1-4EAE-8696-3A36F384EA57}" srcOrd="0" destOrd="0" presId="urn:microsoft.com/office/officeart/2005/8/layout/lProcess2"/>
    <dgm:cxn modelId="{2061EEE9-07C3-486B-8D1B-48C517A2BE5E}" srcId="{2BE49449-212B-40A4-8D35-B6DC7E5ACE23}" destId="{5A651339-81E3-4798-A508-9D38CC323AFE}" srcOrd="0" destOrd="0" parTransId="{361F6B7B-3684-4D74-8132-ABF07A2BD7CC}" sibTransId="{B41E3591-C3EC-455A-A501-D8FC9D1A633A}"/>
    <dgm:cxn modelId="{8B494CEC-5CC6-4795-A34C-96DA201B2058}" type="presOf" srcId="{F832D354-EBA9-44FA-A935-2974E46E13B6}" destId="{78210A9E-BA12-4727-8AE0-ACA2B03E275C}" srcOrd="0" destOrd="0" presId="urn:microsoft.com/office/officeart/2005/8/layout/lProcess2"/>
    <dgm:cxn modelId="{B501A4F2-E58C-4810-8916-022FF5A4DBE4}" type="presOf" srcId="{1873C4E2-FF16-4E2C-A80E-EFBBC6C8F51C}" destId="{4DF0C8DC-8F1E-49C5-B66C-1E9FC7A9CCFC}" srcOrd="0" destOrd="0" presId="urn:microsoft.com/office/officeart/2005/8/layout/lProcess2"/>
    <dgm:cxn modelId="{CA33F2F6-C046-4C53-A125-A0EB16B178C0}" type="presOf" srcId="{5A651339-81E3-4798-A508-9D38CC323AFE}" destId="{14A2D276-77EC-4C7A-B27E-995F67C9275A}" srcOrd="1" destOrd="0" presId="urn:microsoft.com/office/officeart/2005/8/layout/lProcess2"/>
    <dgm:cxn modelId="{1A18D1D7-3EB1-4EDE-90BA-6157384C33F0}" type="presParOf" srcId="{0D05B89D-30A8-4069-A531-9E2A63FCDC7F}" destId="{ECF619AA-2175-4186-83EF-0C79B0FAD604}" srcOrd="0" destOrd="0" presId="urn:microsoft.com/office/officeart/2005/8/layout/lProcess2"/>
    <dgm:cxn modelId="{488E36EF-40EE-49DD-B91A-5C768E7FF788}" type="presParOf" srcId="{ECF619AA-2175-4186-83EF-0C79B0FAD604}" destId="{C5FA1079-0DBB-4200-B380-8EC735919907}" srcOrd="0" destOrd="0" presId="urn:microsoft.com/office/officeart/2005/8/layout/lProcess2"/>
    <dgm:cxn modelId="{A97B094B-2DBE-413D-8902-39B5AF99B44E}" type="presParOf" srcId="{ECF619AA-2175-4186-83EF-0C79B0FAD604}" destId="{14A2D276-77EC-4C7A-B27E-995F67C9275A}" srcOrd="1" destOrd="0" presId="urn:microsoft.com/office/officeart/2005/8/layout/lProcess2"/>
    <dgm:cxn modelId="{8085AC75-136E-42EF-9AA8-893FF0880F69}" type="presParOf" srcId="{ECF619AA-2175-4186-83EF-0C79B0FAD604}" destId="{7B66D64D-4C3E-49B4-8ACF-8A8244E24442}" srcOrd="2" destOrd="0" presId="urn:microsoft.com/office/officeart/2005/8/layout/lProcess2"/>
    <dgm:cxn modelId="{2A807FA5-4092-45E1-8922-283C5E952D74}" type="presParOf" srcId="{7B66D64D-4C3E-49B4-8ACF-8A8244E24442}" destId="{98080D82-B7C9-41F2-AE6D-87440F783E7A}" srcOrd="0" destOrd="0" presId="urn:microsoft.com/office/officeart/2005/8/layout/lProcess2"/>
    <dgm:cxn modelId="{5E2A96EF-A648-4D42-A7A2-69A781912EFF}" type="presParOf" srcId="{98080D82-B7C9-41F2-AE6D-87440F783E7A}" destId="{9C83C45F-3105-45CD-9E97-F160DB4E6049}" srcOrd="0" destOrd="0" presId="urn:microsoft.com/office/officeart/2005/8/layout/lProcess2"/>
    <dgm:cxn modelId="{56A6C2E2-1A0B-4E57-81A1-1FEE71FF1AF2}" type="presParOf" srcId="{98080D82-B7C9-41F2-AE6D-87440F783E7A}" destId="{60304C41-39D4-4B3D-A3C5-B6F0AC5FACC6}" srcOrd="1" destOrd="0" presId="urn:microsoft.com/office/officeart/2005/8/layout/lProcess2"/>
    <dgm:cxn modelId="{98E40965-980C-4931-9813-A034CDC23838}" type="presParOf" srcId="{98080D82-B7C9-41F2-AE6D-87440F783E7A}" destId="{21214168-F3D1-4EAE-8696-3A36F384EA57}" srcOrd="2" destOrd="0" presId="urn:microsoft.com/office/officeart/2005/8/layout/lProcess2"/>
    <dgm:cxn modelId="{4885329F-30F0-4DBE-95DE-4A1EC73794AE}" type="presParOf" srcId="{98080D82-B7C9-41F2-AE6D-87440F783E7A}" destId="{62D0DE2A-CB6F-469D-B11F-027699DB187A}" srcOrd="3" destOrd="0" presId="urn:microsoft.com/office/officeart/2005/8/layout/lProcess2"/>
    <dgm:cxn modelId="{1DA20FCE-A711-437A-9EBA-3DCA42CC5951}" type="presParOf" srcId="{98080D82-B7C9-41F2-AE6D-87440F783E7A}" destId="{56A0FFEF-A9E6-46BB-A7F7-E5B151D712A0}" srcOrd="4" destOrd="0" presId="urn:microsoft.com/office/officeart/2005/8/layout/lProcess2"/>
    <dgm:cxn modelId="{8E91F1E1-F01A-4DDD-9895-C7BD0E782DE4}" type="presParOf" srcId="{0D05B89D-30A8-4069-A531-9E2A63FCDC7F}" destId="{3954F193-C325-47D1-8E51-AD62917FF97C}" srcOrd="1" destOrd="0" presId="urn:microsoft.com/office/officeart/2005/8/layout/lProcess2"/>
    <dgm:cxn modelId="{1383B687-FBF3-43BE-9E27-797C2DAE9B4B}" type="presParOf" srcId="{0D05B89D-30A8-4069-A531-9E2A63FCDC7F}" destId="{95CF578C-987B-43FC-82FE-CB5E7FB48F14}" srcOrd="2" destOrd="0" presId="urn:microsoft.com/office/officeart/2005/8/layout/lProcess2"/>
    <dgm:cxn modelId="{94BDB90B-2C12-423C-A1B9-F2917AA10E33}" type="presParOf" srcId="{95CF578C-987B-43FC-82FE-CB5E7FB48F14}" destId="{5675E7CB-982F-4D22-A730-4D853DE06518}" srcOrd="0" destOrd="0" presId="urn:microsoft.com/office/officeart/2005/8/layout/lProcess2"/>
    <dgm:cxn modelId="{BCA9C8CE-BE74-4948-9B96-64181F002C60}" type="presParOf" srcId="{95CF578C-987B-43FC-82FE-CB5E7FB48F14}" destId="{0122BFF4-0540-4CF1-993D-A3A390C3375D}" srcOrd="1" destOrd="0" presId="urn:microsoft.com/office/officeart/2005/8/layout/lProcess2"/>
    <dgm:cxn modelId="{E8328513-CD73-466C-82F0-58046C5A5CB8}" type="presParOf" srcId="{95CF578C-987B-43FC-82FE-CB5E7FB48F14}" destId="{183F19D2-23DA-4BAC-9378-A5A4212E92B1}" srcOrd="2" destOrd="0" presId="urn:microsoft.com/office/officeart/2005/8/layout/lProcess2"/>
    <dgm:cxn modelId="{67D21C19-35B2-4E7A-9AEC-96916309258A}" type="presParOf" srcId="{183F19D2-23DA-4BAC-9378-A5A4212E92B1}" destId="{92450F94-DEE6-4556-B435-0BC346DEF39E}" srcOrd="0" destOrd="0" presId="urn:microsoft.com/office/officeart/2005/8/layout/lProcess2"/>
    <dgm:cxn modelId="{697D1230-0730-4FB5-92A0-95E83AEBDC96}" type="presParOf" srcId="{92450F94-DEE6-4556-B435-0BC346DEF39E}" destId="{834B9E80-29FF-46E5-96FC-1F83F7CAF9D7}" srcOrd="0" destOrd="0" presId="urn:microsoft.com/office/officeart/2005/8/layout/lProcess2"/>
    <dgm:cxn modelId="{78CF8CB6-6D2F-472B-A550-6499C91B9B88}" type="presParOf" srcId="{92450F94-DEE6-4556-B435-0BC346DEF39E}" destId="{42A78B77-0BBD-426A-87D7-4DA50485C0CB}" srcOrd="1" destOrd="0" presId="urn:microsoft.com/office/officeart/2005/8/layout/lProcess2"/>
    <dgm:cxn modelId="{7C7181BA-29EC-4EDC-8425-B4C1252C7E1E}" type="presParOf" srcId="{92450F94-DEE6-4556-B435-0BC346DEF39E}" destId="{4DF0C8DC-8F1E-49C5-B66C-1E9FC7A9CCFC}" srcOrd="2" destOrd="0" presId="urn:microsoft.com/office/officeart/2005/8/layout/lProcess2"/>
    <dgm:cxn modelId="{99F80537-2EE0-4F19-B5D0-1B776BBA2AA9}" type="presParOf" srcId="{92450F94-DEE6-4556-B435-0BC346DEF39E}" destId="{57DE05F5-1A64-4144-B5D5-AD1994C7C9AB}" srcOrd="3" destOrd="0" presId="urn:microsoft.com/office/officeart/2005/8/layout/lProcess2"/>
    <dgm:cxn modelId="{6E0CD19A-9240-4D54-80CF-7E473F5D25AF}" type="presParOf" srcId="{92450F94-DEE6-4556-B435-0BC346DEF39E}" destId="{80CD0C0C-8241-438A-A9B2-F234A5B6DE7F}" srcOrd="4" destOrd="0" presId="urn:microsoft.com/office/officeart/2005/8/layout/lProcess2"/>
    <dgm:cxn modelId="{AF11732C-76AD-4258-9FF7-B4EAA3C93E05}" type="presParOf" srcId="{0D05B89D-30A8-4069-A531-9E2A63FCDC7F}" destId="{320031EA-0BE3-4498-8937-13201160620B}" srcOrd="3" destOrd="0" presId="urn:microsoft.com/office/officeart/2005/8/layout/lProcess2"/>
    <dgm:cxn modelId="{0FAE0F04-E67B-47D8-A8B8-C8476917B17F}" type="presParOf" srcId="{0D05B89D-30A8-4069-A531-9E2A63FCDC7F}" destId="{75740162-0D0D-4325-9E1B-A47EA96091D2}" srcOrd="4" destOrd="0" presId="urn:microsoft.com/office/officeart/2005/8/layout/lProcess2"/>
    <dgm:cxn modelId="{D17A74F7-7016-4863-9344-FCC7DCA4CAC9}" type="presParOf" srcId="{75740162-0D0D-4325-9E1B-A47EA96091D2}" destId="{0975792F-A822-4120-8D76-98C852146556}" srcOrd="0" destOrd="0" presId="urn:microsoft.com/office/officeart/2005/8/layout/lProcess2"/>
    <dgm:cxn modelId="{E259D62C-5FE6-40AB-A4CB-5EB17210F5E4}" type="presParOf" srcId="{75740162-0D0D-4325-9E1B-A47EA96091D2}" destId="{8D235B3A-8775-43E5-AF51-CE33D493F799}" srcOrd="1" destOrd="0" presId="urn:microsoft.com/office/officeart/2005/8/layout/lProcess2"/>
    <dgm:cxn modelId="{651816E7-7C2D-45B8-90B2-56258E962ADA}" type="presParOf" srcId="{75740162-0D0D-4325-9E1B-A47EA96091D2}" destId="{DE9C3C2F-EF21-4399-9179-B69FFE9BCD0C}" srcOrd="2" destOrd="0" presId="urn:microsoft.com/office/officeart/2005/8/layout/lProcess2"/>
    <dgm:cxn modelId="{7D16A424-05F3-49B5-B05A-FA74A49051B4}" type="presParOf" srcId="{DE9C3C2F-EF21-4399-9179-B69FFE9BCD0C}" destId="{563B36C6-43B0-4DD7-992E-5C1A3C315B7C}" srcOrd="0" destOrd="0" presId="urn:microsoft.com/office/officeart/2005/8/layout/lProcess2"/>
    <dgm:cxn modelId="{1B6562C1-1792-4EBF-812B-2C265CA89B31}" type="presParOf" srcId="{563B36C6-43B0-4DD7-992E-5C1A3C315B7C}" destId="{A35EADEB-2642-40AE-8300-EA5B9089A2A8}" srcOrd="0" destOrd="0" presId="urn:microsoft.com/office/officeart/2005/8/layout/lProcess2"/>
    <dgm:cxn modelId="{B666B4E5-2B0A-446E-9E18-22BBAB9BD6A4}" type="presParOf" srcId="{563B36C6-43B0-4DD7-992E-5C1A3C315B7C}" destId="{D995AFA4-330C-441A-AB4D-E7570C0EB2BD}" srcOrd="1" destOrd="0" presId="urn:microsoft.com/office/officeart/2005/8/layout/lProcess2"/>
    <dgm:cxn modelId="{61899FB6-E632-4B85-B63D-48B09618330E}" type="presParOf" srcId="{563B36C6-43B0-4DD7-992E-5C1A3C315B7C}" destId="{8E8B0A7A-F2C3-4497-85D2-AB68667DA451}" srcOrd="2" destOrd="0" presId="urn:microsoft.com/office/officeart/2005/8/layout/lProcess2"/>
    <dgm:cxn modelId="{F40F69AB-DF56-492B-96CA-F10D44CCCB23}" type="presParOf" srcId="{563B36C6-43B0-4DD7-992E-5C1A3C315B7C}" destId="{83381BC9-882F-4CC8-99B5-9F3D4DC6929C}" srcOrd="3" destOrd="0" presId="urn:microsoft.com/office/officeart/2005/8/layout/lProcess2"/>
    <dgm:cxn modelId="{427A4D58-C845-409C-A1C7-6B908C700A74}" type="presParOf" srcId="{563B36C6-43B0-4DD7-992E-5C1A3C315B7C}" destId="{2464AA57-7EA6-4E6D-9CF5-3C530802D97C}" srcOrd="4" destOrd="0" presId="urn:microsoft.com/office/officeart/2005/8/layout/lProcess2"/>
    <dgm:cxn modelId="{FE4B2C0F-318A-4BDE-ACE7-48D9E0156041}" type="presParOf" srcId="{0D05B89D-30A8-4069-A531-9E2A63FCDC7F}" destId="{AE13C655-AD85-4A77-B059-7F2200D4891C}" srcOrd="5" destOrd="0" presId="urn:microsoft.com/office/officeart/2005/8/layout/lProcess2"/>
    <dgm:cxn modelId="{9456C24C-5C20-45EC-AF14-6DE60FEF16C7}" type="presParOf" srcId="{0D05B89D-30A8-4069-A531-9E2A63FCDC7F}" destId="{BAC86ABA-268E-4F76-85AF-0199227AF382}" srcOrd="6" destOrd="0" presId="urn:microsoft.com/office/officeart/2005/8/layout/lProcess2"/>
    <dgm:cxn modelId="{4E46D5EE-E9A0-45D8-8627-69A6A00BA468}" type="presParOf" srcId="{BAC86ABA-268E-4F76-85AF-0199227AF382}" destId="{6895262E-CBED-49CA-9427-AFD566393E9E}" srcOrd="0" destOrd="0" presId="urn:microsoft.com/office/officeart/2005/8/layout/lProcess2"/>
    <dgm:cxn modelId="{79D73585-60DC-4482-AA48-6448F4BE6F5B}" type="presParOf" srcId="{BAC86ABA-268E-4F76-85AF-0199227AF382}" destId="{99166912-F20A-43D4-9F87-3691CCBD6566}" srcOrd="1" destOrd="0" presId="urn:microsoft.com/office/officeart/2005/8/layout/lProcess2"/>
    <dgm:cxn modelId="{9A4EDF93-B3CA-4F1B-9459-63B5F8B4FA63}" type="presParOf" srcId="{BAC86ABA-268E-4F76-85AF-0199227AF382}" destId="{E7836CB9-7EB2-4AD2-9C41-FAB1376E7946}" srcOrd="2" destOrd="0" presId="urn:microsoft.com/office/officeart/2005/8/layout/lProcess2"/>
    <dgm:cxn modelId="{40C38AEF-092E-434A-BF59-2AA49D3CC7B4}" type="presParOf" srcId="{E7836CB9-7EB2-4AD2-9C41-FAB1376E7946}" destId="{B84CB45D-CC85-49F0-A124-629F7793AC44}" srcOrd="0" destOrd="0" presId="urn:microsoft.com/office/officeart/2005/8/layout/lProcess2"/>
    <dgm:cxn modelId="{5D20F7B8-B450-43CC-8D6F-0E0953EFEC3A}" type="presParOf" srcId="{B84CB45D-CC85-49F0-A124-629F7793AC44}" destId="{EB736E5A-6636-4368-A4F6-D70F759F5147}" srcOrd="0" destOrd="0" presId="urn:microsoft.com/office/officeart/2005/8/layout/lProcess2"/>
    <dgm:cxn modelId="{7E9BAB52-26D5-4702-A2E9-066ACFF36515}" type="presParOf" srcId="{B84CB45D-CC85-49F0-A124-629F7793AC44}" destId="{D283BC89-2188-4547-84FF-EB1FF1EF562A}" srcOrd="1" destOrd="0" presId="urn:microsoft.com/office/officeart/2005/8/layout/lProcess2"/>
    <dgm:cxn modelId="{BE04B27A-1E9B-4A78-9963-2DF96285A033}" type="presParOf" srcId="{B84CB45D-CC85-49F0-A124-629F7793AC44}" destId="{95BF662D-F6F9-4D79-AE2A-A31072F5227A}" srcOrd="2" destOrd="0" presId="urn:microsoft.com/office/officeart/2005/8/layout/lProcess2"/>
    <dgm:cxn modelId="{F7AEA165-429B-4F71-B70B-DE7623D22590}" type="presParOf" srcId="{B84CB45D-CC85-49F0-A124-629F7793AC44}" destId="{98767CB5-11FC-42B0-BF14-A21B8E98E9D1}" srcOrd="3" destOrd="0" presId="urn:microsoft.com/office/officeart/2005/8/layout/lProcess2"/>
    <dgm:cxn modelId="{21DF86F1-CF50-4BC4-8AEA-5A434EE1F3D4}" type="presParOf" srcId="{B84CB45D-CC85-49F0-A124-629F7793AC44}" destId="{78210A9E-BA12-4727-8AE0-ACA2B03E275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A1079-0DBB-4200-B380-8EC735919907}">
      <dsp:nvSpPr>
        <dsp:cNvPr id="0" name=""/>
        <dsp:cNvSpPr/>
      </dsp:nvSpPr>
      <dsp:spPr>
        <a:xfrm>
          <a:off x="2485"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Build</a:t>
          </a:r>
        </a:p>
      </dsp:txBody>
      <dsp:txXfrm>
        <a:off x="2485" y="0"/>
        <a:ext cx="2438718" cy="1228561"/>
      </dsp:txXfrm>
    </dsp:sp>
    <dsp:sp modelId="{9C83C45F-3105-45CD-9E97-F160DB4E6049}">
      <dsp:nvSpPr>
        <dsp:cNvPr id="0" name=""/>
        <dsp:cNvSpPr/>
      </dsp:nvSpPr>
      <dsp:spPr>
        <a:xfrm>
          <a:off x="246357"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Use trusted base images</a:t>
          </a:r>
        </a:p>
      </dsp:txBody>
      <dsp:txXfrm>
        <a:off x="269921" y="1252475"/>
        <a:ext cx="1903846" cy="757415"/>
      </dsp:txXfrm>
    </dsp:sp>
    <dsp:sp modelId="{21214168-F3D1-4EAE-8696-3A36F384EA57}">
      <dsp:nvSpPr>
        <dsp:cNvPr id="0" name=""/>
        <dsp:cNvSpPr/>
      </dsp:nvSpPr>
      <dsp:spPr>
        <a:xfrm>
          <a:off x="246357"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Scan images in CI/CD</a:t>
          </a:r>
        </a:p>
      </dsp:txBody>
      <dsp:txXfrm>
        <a:off x="269921" y="2180795"/>
        <a:ext cx="1903846" cy="757415"/>
      </dsp:txXfrm>
    </dsp:sp>
    <dsp:sp modelId="{56A0FFEF-A9E6-46BB-A7F7-E5B151D712A0}">
      <dsp:nvSpPr>
        <dsp:cNvPr id="0" name=""/>
        <dsp:cNvSpPr/>
      </dsp:nvSpPr>
      <dsp:spPr>
        <a:xfrm>
          <a:off x="246357"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Patch vulnerabilities</a:t>
          </a:r>
        </a:p>
      </dsp:txBody>
      <dsp:txXfrm>
        <a:off x="269921" y="3109115"/>
        <a:ext cx="1903846" cy="757415"/>
      </dsp:txXfrm>
    </dsp:sp>
    <dsp:sp modelId="{5675E7CB-982F-4D22-A730-4D853DE06518}">
      <dsp:nvSpPr>
        <dsp:cNvPr id="0" name=""/>
        <dsp:cNvSpPr/>
      </dsp:nvSpPr>
      <dsp:spPr>
        <a:xfrm>
          <a:off x="2624107"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Ship</a:t>
          </a:r>
        </a:p>
      </dsp:txBody>
      <dsp:txXfrm>
        <a:off x="2624107" y="0"/>
        <a:ext cx="2438718" cy="1228561"/>
      </dsp:txXfrm>
    </dsp:sp>
    <dsp:sp modelId="{834B9E80-29FF-46E5-96FC-1F83F7CAF9D7}">
      <dsp:nvSpPr>
        <dsp:cNvPr id="0" name=""/>
        <dsp:cNvSpPr/>
      </dsp:nvSpPr>
      <dsp:spPr>
        <a:xfrm>
          <a:off x="2867979"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Scan images in registry</a:t>
          </a:r>
        </a:p>
      </dsp:txBody>
      <dsp:txXfrm>
        <a:off x="2891543" y="1252475"/>
        <a:ext cx="1903846" cy="757415"/>
      </dsp:txXfrm>
    </dsp:sp>
    <dsp:sp modelId="{4DF0C8DC-8F1E-49C5-B66C-1E9FC7A9CCFC}">
      <dsp:nvSpPr>
        <dsp:cNvPr id="0" name=""/>
        <dsp:cNvSpPr/>
      </dsp:nvSpPr>
      <dsp:spPr>
        <a:xfrm>
          <a:off x="2867979"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Secure registry</a:t>
          </a:r>
        </a:p>
      </dsp:txBody>
      <dsp:txXfrm>
        <a:off x="2891543" y="2180795"/>
        <a:ext cx="1903846" cy="757415"/>
      </dsp:txXfrm>
    </dsp:sp>
    <dsp:sp modelId="{80CD0C0C-8241-438A-A9B2-F234A5B6DE7F}">
      <dsp:nvSpPr>
        <dsp:cNvPr id="0" name=""/>
        <dsp:cNvSpPr/>
      </dsp:nvSpPr>
      <dsp:spPr>
        <a:xfrm>
          <a:off x="2867979"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Configure RBAC for registry</a:t>
          </a:r>
        </a:p>
      </dsp:txBody>
      <dsp:txXfrm>
        <a:off x="2891543" y="3109115"/>
        <a:ext cx="1903846" cy="757415"/>
      </dsp:txXfrm>
    </dsp:sp>
    <dsp:sp modelId="{0975792F-A822-4120-8D76-98C852146556}">
      <dsp:nvSpPr>
        <dsp:cNvPr id="0" name=""/>
        <dsp:cNvSpPr/>
      </dsp:nvSpPr>
      <dsp:spPr>
        <a:xfrm>
          <a:off x="5245729"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Deployment</a:t>
          </a:r>
        </a:p>
      </dsp:txBody>
      <dsp:txXfrm>
        <a:off x="5245729" y="0"/>
        <a:ext cx="2438718" cy="1228561"/>
      </dsp:txXfrm>
    </dsp:sp>
    <dsp:sp modelId="{A35EADEB-2642-40AE-8300-EA5B9089A2A8}">
      <dsp:nvSpPr>
        <dsp:cNvPr id="0" name=""/>
        <dsp:cNvSpPr/>
      </dsp:nvSpPr>
      <dsp:spPr>
        <a:xfrm>
          <a:off x="5489601"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Use Kubernetes Admission Controllers</a:t>
          </a:r>
        </a:p>
      </dsp:txBody>
      <dsp:txXfrm>
        <a:off x="5513165" y="1252475"/>
        <a:ext cx="1903846" cy="757415"/>
      </dsp:txXfrm>
    </dsp:sp>
    <dsp:sp modelId="{8E8B0A7A-F2C3-4497-85D2-AB68667DA451}">
      <dsp:nvSpPr>
        <dsp:cNvPr id="0" name=""/>
        <dsp:cNvSpPr/>
      </dsp:nvSpPr>
      <dsp:spPr>
        <a:xfrm>
          <a:off x="5489601"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Restrict Kubernetes API access</a:t>
          </a:r>
        </a:p>
      </dsp:txBody>
      <dsp:txXfrm>
        <a:off x="5513165" y="2180795"/>
        <a:ext cx="1903846" cy="757415"/>
      </dsp:txXfrm>
    </dsp:sp>
    <dsp:sp modelId="{2464AA57-7EA6-4E6D-9CF5-3C530802D97C}">
      <dsp:nvSpPr>
        <dsp:cNvPr id="0" name=""/>
        <dsp:cNvSpPr/>
      </dsp:nvSpPr>
      <dsp:spPr>
        <a:xfrm>
          <a:off x="5489601"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Block vulnerable images</a:t>
          </a:r>
        </a:p>
      </dsp:txBody>
      <dsp:txXfrm>
        <a:off x="5513165" y="3109115"/>
        <a:ext cx="1903846" cy="757415"/>
      </dsp:txXfrm>
    </dsp:sp>
    <dsp:sp modelId="{6895262E-CBED-49CA-9427-AFD566393E9E}">
      <dsp:nvSpPr>
        <dsp:cNvPr id="0" name=""/>
        <dsp:cNvSpPr/>
      </dsp:nvSpPr>
      <dsp:spPr>
        <a:xfrm>
          <a:off x="7867351" y="0"/>
          <a:ext cx="2438718" cy="40952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Runtime</a:t>
          </a:r>
        </a:p>
      </dsp:txBody>
      <dsp:txXfrm>
        <a:off x="7867351" y="0"/>
        <a:ext cx="2438718" cy="1228561"/>
      </dsp:txXfrm>
    </dsp:sp>
    <dsp:sp modelId="{EB736E5A-6636-4368-A4F6-D70F759F5147}">
      <dsp:nvSpPr>
        <dsp:cNvPr id="0" name=""/>
        <dsp:cNvSpPr/>
      </dsp:nvSpPr>
      <dsp:spPr>
        <a:xfrm>
          <a:off x="8111223" y="122891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Monitor for abnormal activity</a:t>
          </a:r>
        </a:p>
      </dsp:txBody>
      <dsp:txXfrm>
        <a:off x="8134787" y="1252475"/>
        <a:ext cx="1903846" cy="757415"/>
      </dsp:txXfrm>
    </dsp:sp>
    <dsp:sp modelId="{95BF662D-F6F9-4D79-AE2A-A31072F5227A}">
      <dsp:nvSpPr>
        <dsp:cNvPr id="0" name=""/>
        <dsp:cNvSpPr/>
      </dsp:nvSpPr>
      <dsp:spPr>
        <a:xfrm>
          <a:off x="8111223" y="215723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Ensure containers are immutable</a:t>
          </a:r>
        </a:p>
      </dsp:txBody>
      <dsp:txXfrm>
        <a:off x="8134787" y="2180795"/>
        <a:ext cx="1903846" cy="757415"/>
      </dsp:txXfrm>
    </dsp:sp>
    <dsp:sp modelId="{78210A9E-BA12-4727-8AE0-ACA2B03E275C}">
      <dsp:nvSpPr>
        <dsp:cNvPr id="0" name=""/>
        <dsp:cNvSpPr/>
      </dsp:nvSpPr>
      <dsp:spPr>
        <a:xfrm>
          <a:off x="8111223" y="3085551"/>
          <a:ext cx="1950974" cy="804543"/>
        </a:xfrm>
        <a:prstGeom prst="roundRect">
          <a:avLst>
            <a:gd name="adj" fmla="val 10000"/>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Continuously scan running containers</a:t>
          </a:r>
        </a:p>
      </dsp:txBody>
      <dsp:txXfrm>
        <a:off x="8134787" y="3109115"/>
        <a:ext cx="1903846" cy="7574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3/27/2023 3:15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3/27/2023 3:15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99415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37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2832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9445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810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5973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BAF7C550-C98F-AC0D-49B4-F0AB27227D50}"/>
              </a:ext>
            </a:extLst>
          </p:cNvPr>
          <p:cNvSpPr>
            <a:spLocks noGrp="1"/>
          </p:cNvSpPr>
          <p:nvPr>
            <p:ph type="body" idx="1"/>
          </p:nvPr>
        </p:nvSpPr>
        <p:spPr/>
        <p:txBody>
          <a:bodyPr/>
          <a:lstStyle/>
          <a:p>
            <a:endParaRPr lang="en-US" b="0" i="0" dirty="0">
              <a:solidFill>
                <a:srgbClr val="525252"/>
              </a:solidFill>
              <a:effectLst/>
              <a:latin typeface="IBM Plex Sans" panose="020B0503050203000203" pitchFamily="34" charset="0"/>
            </a:endParaRPr>
          </a:p>
        </p:txBody>
      </p:sp>
    </p:spTree>
    <p:extLst>
      <p:ext uri="{BB962C8B-B14F-4D97-AF65-F5344CB8AC3E}">
        <p14:creationId xmlns:p14="http://schemas.microsoft.com/office/powerpoint/2010/main" val="64917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563E49D1-4394-4529-62E2-BCF2D9EFA8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00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10B876FE-75D4-39B3-CC15-FBA12067D694}"/>
              </a:ext>
            </a:extLst>
          </p:cNvPr>
          <p:cNvSpPr>
            <a:spLocks noGrp="1"/>
          </p:cNvSpPr>
          <p:nvPr>
            <p:ph type="body" idx="1"/>
          </p:nvPr>
        </p:nvSpPr>
        <p:spPr/>
        <p:txBody>
          <a:bodyPr/>
          <a:lstStyle/>
          <a:p>
            <a:pPr algn="l" rtl="0"/>
            <a:endParaRPr lang="en-US" dirty="0"/>
          </a:p>
        </p:txBody>
      </p:sp>
    </p:spTree>
    <p:extLst>
      <p:ext uri="{BB962C8B-B14F-4D97-AF65-F5344CB8AC3E}">
        <p14:creationId xmlns:p14="http://schemas.microsoft.com/office/powerpoint/2010/main" val="266291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F91DE-3303-4329-815D-10B015D5C3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15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49694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150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334283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4243492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18526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241017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110303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435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22986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7193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1036397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3822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07579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6844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11741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83100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1301327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192842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736296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43949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1179541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85875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45</a:t>
            </a:fld>
            <a:endParaRPr lang="en-US"/>
          </a:p>
        </p:txBody>
      </p:sp>
    </p:spTree>
    <p:extLst>
      <p:ext uri="{BB962C8B-B14F-4D97-AF65-F5344CB8AC3E}">
        <p14:creationId xmlns:p14="http://schemas.microsoft.com/office/powerpoint/2010/main" val="161970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691977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BA28B-7613-4260-9EF2-FC8D179B61C5}"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71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918593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138573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61305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433172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7B401-DE58-4B44-B802-541D7ABC2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326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53</a:t>
            </a:fld>
            <a:endParaRPr lang="en-US"/>
          </a:p>
        </p:txBody>
      </p:sp>
    </p:spTree>
    <p:extLst>
      <p:ext uri="{BB962C8B-B14F-4D97-AF65-F5344CB8AC3E}">
        <p14:creationId xmlns:p14="http://schemas.microsoft.com/office/powerpoint/2010/main" val="1538001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7301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55</a:t>
            </a:fld>
            <a:endParaRPr lang="en-US"/>
          </a:p>
        </p:txBody>
      </p:sp>
    </p:spTree>
    <p:extLst>
      <p:ext uri="{BB962C8B-B14F-4D97-AF65-F5344CB8AC3E}">
        <p14:creationId xmlns:p14="http://schemas.microsoft.com/office/powerpoint/2010/main" val="4014924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75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398260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57</a:t>
            </a:fld>
            <a:endParaRPr lang="en-US"/>
          </a:p>
        </p:txBody>
      </p:sp>
    </p:spTree>
    <p:extLst>
      <p:ext uri="{BB962C8B-B14F-4D97-AF65-F5344CB8AC3E}">
        <p14:creationId xmlns:p14="http://schemas.microsoft.com/office/powerpoint/2010/main" val="895746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58</a:t>
            </a:fld>
            <a:endParaRPr lang="en-US"/>
          </a:p>
        </p:txBody>
      </p:sp>
    </p:spTree>
    <p:extLst>
      <p:ext uri="{BB962C8B-B14F-4D97-AF65-F5344CB8AC3E}">
        <p14:creationId xmlns:p14="http://schemas.microsoft.com/office/powerpoint/2010/main" val="268754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59</a:t>
            </a:fld>
            <a:endParaRPr lang="en-US"/>
          </a:p>
        </p:txBody>
      </p:sp>
    </p:spTree>
    <p:extLst>
      <p:ext uri="{BB962C8B-B14F-4D97-AF65-F5344CB8AC3E}">
        <p14:creationId xmlns:p14="http://schemas.microsoft.com/office/powerpoint/2010/main" val="1819908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60</a:t>
            </a:fld>
            <a:endParaRPr lang="en-US"/>
          </a:p>
        </p:txBody>
      </p:sp>
    </p:spTree>
    <p:extLst>
      <p:ext uri="{BB962C8B-B14F-4D97-AF65-F5344CB8AC3E}">
        <p14:creationId xmlns:p14="http://schemas.microsoft.com/office/powerpoint/2010/main" val="7733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61</a:t>
            </a:fld>
            <a:endParaRPr lang="en-US"/>
          </a:p>
        </p:txBody>
      </p:sp>
    </p:spTree>
    <p:extLst>
      <p:ext uri="{BB962C8B-B14F-4D97-AF65-F5344CB8AC3E}">
        <p14:creationId xmlns:p14="http://schemas.microsoft.com/office/powerpoint/2010/main" val="3506380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62</a:t>
            </a:fld>
            <a:endParaRPr lang="en-US"/>
          </a:p>
        </p:txBody>
      </p:sp>
    </p:spTree>
    <p:extLst>
      <p:ext uri="{BB962C8B-B14F-4D97-AF65-F5344CB8AC3E}">
        <p14:creationId xmlns:p14="http://schemas.microsoft.com/office/powerpoint/2010/main" val="2649259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63</a:t>
            </a:fld>
            <a:endParaRPr lang="en-US"/>
          </a:p>
        </p:txBody>
      </p:sp>
    </p:spTree>
    <p:extLst>
      <p:ext uri="{BB962C8B-B14F-4D97-AF65-F5344CB8AC3E}">
        <p14:creationId xmlns:p14="http://schemas.microsoft.com/office/powerpoint/2010/main" val="228027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60578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415626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3/27/2023 3:15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02426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367" rtl="0" eaLnBrk="1" latinLnBrk="0" hangingPunct="1">
              <a:lnSpc>
                <a:spcPct val="90000"/>
              </a:lnSpc>
              <a:spcAft>
                <a:spcPts val="333"/>
              </a:spcAft>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3:15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103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48497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76214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3438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812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7882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0852633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216324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88929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17172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5257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073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98366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8095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586877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705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7225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545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071414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588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73031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098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284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90519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65657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39426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1381004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132808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254684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21505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23787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38281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7401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920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a:prstGeom prst="rect">
            <a:avLst/>
          </a:prstGeom>
        </p:spPr>
        <p:txBody>
          <a:bodyPr wrap="square" lIns="0" tIns="0" rIns="0" bIns="0">
            <a:spAutoFit/>
          </a:bodyPr>
          <a:lstStyle>
            <a:lvl1pPr>
              <a:lnSpc>
                <a:spcPts val="3136"/>
              </a:lnSpc>
              <a:defRPr sz="2745" strike="noStrike">
                <a:solidFill>
                  <a:srgbClr val="000000"/>
                </a:solidFill>
              </a:defRPr>
            </a:lvl1pPr>
          </a:lstStyle>
          <a:p>
            <a:r>
              <a:rPr lang="en-US"/>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54170" y="6455176"/>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96075818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6" y="440495"/>
            <a:ext cx="11336038" cy="758022"/>
          </a:xfrm>
          <a:prstGeom prst="rect">
            <a:avLst/>
          </a:prstGeom>
        </p:spPr>
        <p:txBody>
          <a:bodyPr vert="horz" wrap="square" lIns="0" tIns="164592" rIns="0" bIns="0" rtlCol="0" anchor="t">
            <a:noAutofit/>
          </a:bodyPr>
          <a:lstStyle>
            <a:lvl1pPr algn="l" defTabSz="914379" rtl="0" eaLnBrk="1" latinLnBrk="0" hangingPunct="1">
              <a:lnSpc>
                <a:spcPct val="90000"/>
              </a:lnSpc>
              <a:spcBef>
                <a:spcPct val="0"/>
              </a:spcBef>
              <a:buNone/>
              <a:defRPr lang="en-US" sz="3137" b="0" kern="1200" cap="none" spc="-147" baseline="0" dirty="0">
                <a:ln w="3175">
                  <a:noFill/>
                </a:ln>
                <a:gradFill>
                  <a:gsLst>
                    <a:gs pos="83000">
                      <a:schemeClr val="tx2"/>
                    </a:gs>
                    <a:gs pos="100000">
                      <a:schemeClr val="tx1"/>
                    </a:gs>
                  </a:gsLst>
                  <a:lin ang="5400000" scaled="1"/>
                </a:gradFill>
                <a:effectLst/>
                <a:latin typeface="+mj-lt"/>
                <a:ea typeface="+mn-ea"/>
                <a:cs typeface="Segoe UI" pitchFamily="34" charset="0"/>
              </a:defRPr>
            </a:lvl1pPr>
          </a:lstStyle>
          <a:p>
            <a:r>
              <a:rPr lang="en-US"/>
              <a:t>Title</a:t>
            </a:r>
          </a:p>
        </p:txBody>
      </p:sp>
    </p:spTree>
    <p:extLst>
      <p:ext uri="{BB962C8B-B14F-4D97-AF65-F5344CB8AC3E}">
        <p14:creationId xmlns:p14="http://schemas.microsoft.com/office/powerpoint/2010/main" val="33553421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3"/>
            <a:ext cx="11018520" cy="430887"/>
          </a:xfrm>
        </p:spPr>
        <p:txBody>
          <a:bodyPr/>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defTabSz="914016"/>
            <a:r>
              <a:rPr lang="en-US"/>
              <a:t>© Microsoft Corporation                                                                                  					   	    	                                     Microsoft 365 </a:t>
            </a:r>
          </a:p>
        </p:txBody>
      </p:sp>
      <p:sp>
        <p:nvSpPr>
          <p:cNvPr id="4" name="Text Placeholder 3">
            <a:extLst>
              <a:ext uri="{FF2B5EF4-FFF2-40B4-BE49-F238E27FC236}">
                <a16:creationId xmlns:a16="http://schemas.microsoft.com/office/drawing/2014/main" id="{38680D35-179D-4C59-88D4-70DC15E918C0}"/>
              </a:ext>
            </a:extLst>
          </p:cNvPr>
          <p:cNvSpPr>
            <a:spLocks noGrp="1"/>
          </p:cNvSpPr>
          <p:nvPr>
            <p:ph type="body" sz="quarter" idx="10" hasCustomPrompt="1"/>
          </p:nvPr>
        </p:nvSpPr>
        <p:spPr>
          <a:xfrm>
            <a:off x="584201" y="938735"/>
            <a:ext cx="11025188" cy="301770"/>
          </a:xfrm>
        </p:spPr>
        <p:txBody>
          <a:bodyPr wrap="square">
            <a:spAutoFit/>
          </a:bodyPr>
          <a:lstStyle>
            <a:lvl1pPr marL="0" indent="0">
              <a:buNone/>
              <a:defRPr lang="en-US" sz="1961" b="1" kern="2000" spc="-10"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a:t>Subtitle</a:t>
            </a:r>
          </a:p>
        </p:txBody>
      </p:sp>
    </p:spTree>
    <p:extLst>
      <p:ext uri="{BB962C8B-B14F-4D97-AF65-F5344CB8AC3E}">
        <p14:creationId xmlns:p14="http://schemas.microsoft.com/office/powerpoint/2010/main" val="333077087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defTabSz="914016"/>
            <a:r>
              <a:rPr lang="en-US"/>
              <a:t>© Microsoft Corporation                                                                                  					   	    	                                     Microsoft 365 </a:t>
            </a:r>
          </a:p>
        </p:txBody>
      </p:sp>
      <p:sp>
        <p:nvSpPr>
          <p:cNvPr id="5" name="Title 1">
            <a:extLst>
              <a:ext uri="{FF2B5EF4-FFF2-40B4-BE49-F238E27FC236}">
                <a16:creationId xmlns:a16="http://schemas.microsoft.com/office/drawing/2014/main" id="{DFB0EBE4-FD65-416C-8216-77F39988901B}"/>
              </a:ext>
            </a:extLst>
          </p:cNvPr>
          <p:cNvSpPr>
            <a:spLocks noGrp="1"/>
          </p:cNvSpPr>
          <p:nvPr>
            <p:ph type="title"/>
          </p:nvPr>
        </p:nvSpPr>
        <p:spPr>
          <a:xfrm>
            <a:off x="588263" y="497543"/>
            <a:ext cx="11018520" cy="430887"/>
          </a:xfrm>
        </p:spPr>
        <p:txBody>
          <a:bodyPr anchor="t" anchorCtr="0"/>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Tree>
    <p:extLst>
      <p:ext uri="{BB962C8B-B14F-4D97-AF65-F5344CB8AC3E}">
        <p14:creationId xmlns:p14="http://schemas.microsoft.com/office/powerpoint/2010/main" val="31771961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mage Right - List Lef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3AA29C-2E9C-964A-B581-B46459F2EC61}"/>
              </a:ext>
            </a:extLst>
          </p:cNvPr>
          <p:cNvSpPr>
            <a:spLocks noGrp="1"/>
          </p:cNvSpPr>
          <p:nvPr>
            <p:ph type="body" sz="quarter" idx="13" hasCustomPrompt="1"/>
          </p:nvPr>
        </p:nvSpPr>
        <p:spPr>
          <a:xfrm>
            <a:off x="638355" y="2102816"/>
            <a:ext cx="7332453" cy="579518"/>
          </a:xfrm>
        </p:spPr>
        <p:txBody>
          <a:bodyPr lIns="274320" anchor="t"/>
          <a:lstStyle>
            <a:lvl1pPr marL="0" indent="0" algn="r">
              <a:lnSpc>
                <a:spcPct val="150000"/>
              </a:lnSpc>
              <a:buNone/>
              <a:defRPr/>
            </a:lvl1pPr>
          </a:lstStyle>
          <a:p>
            <a:pPr lvl="0"/>
            <a:r>
              <a:rPr lang="en-US"/>
              <a:t>Click to add text</a:t>
            </a:r>
          </a:p>
        </p:txBody>
      </p:sp>
      <p:sp>
        <p:nvSpPr>
          <p:cNvPr id="11" name="Title 10">
            <a:extLst>
              <a:ext uri="{FF2B5EF4-FFF2-40B4-BE49-F238E27FC236}">
                <a16:creationId xmlns:a16="http://schemas.microsoft.com/office/drawing/2014/main" id="{879ABC1B-B7F3-704D-B5D6-664F33BD7444}"/>
              </a:ext>
            </a:extLst>
          </p:cNvPr>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DCDEE8D0-E922-FD45-8DFA-8A15BCC80ED5}"/>
              </a:ext>
            </a:extLst>
          </p:cNvPr>
          <p:cNvSpPr/>
          <p:nvPr userDrawn="1"/>
        </p:nvSpPr>
        <p:spPr bwMode="auto">
          <a:xfrm flipH="1">
            <a:off x="8400151" y="1802333"/>
            <a:ext cx="1971675" cy="40204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77AD7670-E0DC-D44C-955D-B9FA14C6B89D}"/>
              </a:ext>
            </a:extLst>
          </p:cNvPr>
          <p:cNvSpPr/>
          <p:nvPr userDrawn="1"/>
        </p:nvSpPr>
        <p:spPr bwMode="auto">
          <a:xfrm flipH="1">
            <a:off x="8551653" y="1802333"/>
            <a:ext cx="3640347" cy="402049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6" name="Content Placeholder 54">
            <a:extLst>
              <a:ext uri="{FF2B5EF4-FFF2-40B4-BE49-F238E27FC236}">
                <a16:creationId xmlns:a16="http://schemas.microsoft.com/office/drawing/2014/main" id="{9212B039-8523-8D4B-867D-A6E79EAAE615}"/>
              </a:ext>
            </a:extLst>
          </p:cNvPr>
          <p:cNvSpPr>
            <a:spLocks noGrp="1"/>
          </p:cNvSpPr>
          <p:nvPr>
            <p:ph sz="quarter" idx="36" hasCustomPrompt="1"/>
          </p:nvPr>
        </p:nvSpPr>
        <p:spPr>
          <a:xfrm>
            <a:off x="9238891" y="2092053"/>
            <a:ext cx="2439878" cy="3441056"/>
          </a:xfrm>
        </p:spPr>
        <p:txBody>
          <a:bodyPr anchor="ctr">
            <a:noAutofit/>
          </a:bodyPr>
          <a:lstStyle>
            <a:lvl1pPr marL="0" indent="0" algn="ctr">
              <a:buNone/>
              <a:defRPr sz="1050"/>
            </a:lvl1pPr>
          </a:lstStyle>
          <a:p>
            <a:pPr lvl="0"/>
            <a:r>
              <a:rPr lang="en-US"/>
              <a:t>content</a:t>
            </a:r>
          </a:p>
        </p:txBody>
      </p:sp>
    </p:spTree>
    <p:extLst>
      <p:ext uri="{BB962C8B-B14F-4D97-AF65-F5344CB8AC3E}">
        <p14:creationId xmlns:p14="http://schemas.microsoft.com/office/powerpoint/2010/main" val="331794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fade">
                                      <p:cBhvr>
                                        <p:cTn id="16" dur="500"/>
                                        <p:tgtEl>
                                          <p:spTgt spid="6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animBg="1"/>
      <p:bldP spid="15"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a:solidFill>
                  <a:schemeClr val="tx1"/>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55995" y="1922802"/>
            <a:ext cx="11306469" cy="677108"/>
          </a:xfrm>
        </p:spPr>
        <p:txBody>
          <a:bodyPr wrap="square" lIns="0" tIns="0" rIns="0" bIns="0">
            <a:spAutoFit/>
          </a:bodyPr>
          <a:lstStyle>
            <a:lvl1pPr marL="0" indent="0">
              <a:lnSpc>
                <a:spcPts val="2353"/>
              </a:lnSpc>
              <a:buNone/>
              <a:defRPr sz="1961" b="0" i="0" spc="0">
                <a:solidFill>
                  <a:schemeClr val="tx1"/>
                </a:solidFill>
                <a:latin typeface="+mj-lt"/>
              </a:defRPr>
            </a:lvl1pPr>
            <a:lvl2pPr marL="0" indent="0">
              <a:lnSpc>
                <a:spcPts val="2353"/>
              </a:lnSpc>
              <a:buNone/>
              <a:defRPr spc="0"/>
            </a:lvl2pPr>
            <a:lvl3pPr marL="448193" indent="0">
              <a:buNone/>
              <a:defRPr/>
            </a:lvl3pPr>
            <a:lvl4pPr marL="672290" indent="0">
              <a:buNone/>
              <a:defRPr/>
            </a:lvl4pPr>
            <a:lvl5pPr marL="896386" indent="0">
              <a:buNone/>
              <a:defRPr/>
            </a:lvl5pPr>
          </a:lstStyle>
          <a:p>
            <a:pPr lvl="0"/>
            <a:r>
              <a:rPr lang="en-US"/>
              <a:t>Large: subhead Segoe UI </a:t>
            </a:r>
            <a:r>
              <a:rPr lang="en-US" err="1"/>
              <a:t>Semibold</a:t>
            </a:r>
            <a:r>
              <a:rPr lang="en-US"/>
              <a:t> 20/24</a:t>
            </a:r>
          </a:p>
          <a:p>
            <a:pPr lvl="1"/>
            <a:r>
              <a:rPr lang="en-US"/>
              <a:t>Large: subhead Segoe UI Regular 20/24</a:t>
            </a:r>
          </a:p>
        </p:txBody>
      </p:sp>
      <p:sp>
        <p:nvSpPr>
          <p:cNvPr id="5" name="Text Placeholder 4"/>
          <p:cNvSpPr>
            <a:spLocks noGrp="1"/>
          </p:cNvSpPr>
          <p:nvPr>
            <p:ph type="body" sz="quarter" idx="11" hasCustomPrompt="1"/>
          </p:nvPr>
        </p:nvSpPr>
        <p:spPr>
          <a:xfrm>
            <a:off x="455995" y="3151388"/>
            <a:ext cx="11306469" cy="443839"/>
          </a:xfrm>
        </p:spPr>
        <p:txBody>
          <a:bodyPr lIns="0" tIns="0" rIns="0" bIns="0"/>
          <a:lstStyle>
            <a:lvl1pPr marL="0" indent="0">
              <a:lnSpc>
                <a:spcPts val="1765"/>
              </a:lnSpc>
              <a:spcBef>
                <a:spcPts val="0"/>
              </a:spcBef>
              <a:buNone/>
              <a:defRPr sz="1372" b="0" spc="0">
                <a:solidFill>
                  <a:schemeClr val="tx2"/>
                </a:solidFill>
                <a:latin typeface="+mj-lt"/>
              </a:defRPr>
            </a:lvl1pPr>
            <a:lvl2pPr marL="0" indent="0">
              <a:lnSpc>
                <a:spcPts val="1765"/>
              </a:lnSpc>
              <a:spcBef>
                <a:spcPts val="0"/>
              </a:spcBef>
              <a:buNone/>
              <a:defRPr sz="1372" spc="0">
                <a:solidFill>
                  <a:schemeClr val="tx1"/>
                </a:solidFill>
              </a:defRPr>
            </a:lvl2pPr>
            <a:lvl3pPr marL="448193" indent="0">
              <a:buNone/>
              <a:defRPr/>
            </a:lvl3pPr>
            <a:lvl4pPr marL="672290" indent="0">
              <a:buNone/>
              <a:defRPr/>
            </a:lvl4pPr>
            <a:lvl5pPr marL="896386" indent="0">
              <a:buNone/>
              <a:defRPr/>
            </a:lvl5pPr>
          </a:lstStyle>
          <a:p>
            <a:pPr lvl="0"/>
            <a:r>
              <a:rPr lang="en-US"/>
              <a:t>Medium: paragraph title Segoe UI </a:t>
            </a:r>
            <a:r>
              <a:rPr lang="en-US" err="1"/>
              <a:t>Semibold</a:t>
            </a:r>
            <a:r>
              <a:rPr lang="en-US"/>
              <a:t> 14/18</a:t>
            </a:r>
          </a:p>
          <a:p>
            <a:pPr lvl="1"/>
            <a:r>
              <a:rPr lang="en-US"/>
              <a:t>Body copy Segoe UI Regular 14/18</a:t>
            </a:r>
          </a:p>
        </p:txBody>
      </p:sp>
      <p:sp>
        <p:nvSpPr>
          <p:cNvPr id="7" name="Text Placeholder 6"/>
          <p:cNvSpPr>
            <a:spLocks noGrp="1"/>
          </p:cNvSpPr>
          <p:nvPr>
            <p:ph type="body" sz="quarter" idx="12" hasCustomPrompt="1"/>
          </p:nvPr>
        </p:nvSpPr>
        <p:spPr>
          <a:xfrm>
            <a:off x="455995" y="4352947"/>
            <a:ext cx="11306469" cy="366254"/>
          </a:xfrm>
        </p:spPr>
        <p:txBody>
          <a:bodyPr lIns="0" tIns="0" rIns="0" bIns="0"/>
          <a:lstStyle>
            <a:lvl1pPr marL="0" indent="0">
              <a:lnSpc>
                <a:spcPts val="1176"/>
              </a:lnSpc>
              <a:spcBef>
                <a:spcPts val="0"/>
              </a:spcBef>
              <a:buNone/>
              <a:defRPr sz="980" spc="0">
                <a:solidFill>
                  <a:schemeClr val="tx1"/>
                </a:solidFill>
              </a:defRPr>
            </a:lvl1pPr>
            <a:lvl2pPr marL="0" indent="0">
              <a:lnSpc>
                <a:spcPct val="100000"/>
              </a:lnSpc>
              <a:spcBef>
                <a:spcPts val="0"/>
              </a:spcBef>
              <a:buNone/>
              <a:defRPr sz="980" spc="0">
                <a:solidFill>
                  <a:schemeClr val="tx1"/>
                </a:solidFill>
              </a:defRPr>
            </a:lvl2pPr>
            <a:lvl3pPr marL="448193" indent="0">
              <a:buNone/>
              <a:defRPr/>
            </a:lvl3pPr>
            <a:lvl4pPr marL="672290" indent="0">
              <a:buNone/>
              <a:defRPr/>
            </a:lvl4pPr>
            <a:lvl5pPr marL="0" indent="0">
              <a:lnSpc>
                <a:spcPct val="100000"/>
              </a:lnSpc>
              <a:buNone/>
              <a:defRPr/>
            </a:lvl5pPr>
          </a:lstStyle>
          <a:p>
            <a:pPr lvl="4"/>
            <a:r>
              <a:rPr lang="en-US"/>
              <a:t>Small caption: Segoe UI Bold 10/12</a:t>
            </a:r>
          </a:p>
          <a:p>
            <a:pPr lvl="1"/>
            <a:r>
              <a:rPr lang="en-US"/>
              <a:t>Small caption Segoe Regular 10/12</a:t>
            </a:r>
          </a:p>
        </p:txBody>
      </p:sp>
      <p:sp>
        <p:nvSpPr>
          <p:cNvPr id="9" name="Footer Placeholder 14">
            <a:extLst>
              <a:ext uri="{FF2B5EF4-FFF2-40B4-BE49-F238E27FC236}">
                <a16:creationId xmlns:a16="http://schemas.microsoft.com/office/drawing/2014/main" id="{792CEBAD-C5CC-0544-9FE5-B0B00445BA49}"/>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90155259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3E2A-5F19-4E49-87B1-E4A2431B5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F8054-CE45-430C-B754-770BDF3A8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AD08C-2BC7-4E6A-AE4C-9D70C935E9A6}"/>
              </a:ext>
            </a:extLst>
          </p:cNvPr>
          <p:cNvSpPr>
            <a:spLocks noGrp="1"/>
          </p:cNvSpPr>
          <p:nvPr>
            <p:ph type="dt" sz="half" idx="10"/>
          </p:nvPr>
        </p:nvSpPr>
        <p:spPr/>
        <p:txBody>
          <a:bodyPr/>
          <a:lstStyle/>
          <a:p>
            <a:fld id="{7FA834C8-3177-43D9-A636-FD5C06B3010F}" type="datetimeFigureOut">
              <a:rPr lang="en-US" smtClean="0"/>
              <a:t>3/27/2023</a:t>
            </a:fld>
            <a:endParaRPr lang="en-US"/>
          </a:p>
        </p:txBody>
      </p:sp>
      <p:sp>
        <p:nvSpPr>
          <p:cNvPr id="5" name="Footer Placeholder 4">
            <a:extLst>
              <a:ext uri="{FF2B5EF4-FFF2-40B4-BE49-F238E27FC236}">
                <a16:creationId xmlns:a16="http://schemas.microsoft.com/office/drawing/2014/main" id="{4AB535BF-CD3A-4237-8A15-9615F6CD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2AC02-B214-4098-B5A3-43008D375F0A}"/>
              </a:ext>
            </a:extLst>
          </p:cNvPr>
          <p:cNvSpPr>
            <a:spLocks noGrp="1"/>
          </p:cNvSpPr>
          <p:nvPr>
            <p:ph type="sldNum" sz="quarter" idx="12"/>
          </p:nvPr>
        </p:nvSpPr>
        <p:spPr/>
        <p:txBody>
          <a:bodyPr/>
          <a:lstStyle/>
          <a:p>
            <a:fld id="{2967FB04-EF2E-4941-AD3F-EDD72645A66C}" type="slidenum">
              <a:rPr lang="en-US" smtClean="0"/>
              <a:t>‹#›</a:t>
            </a:fld>
            <a:endParaRPr lang="en-US"/>
          </a:p>
        </p:txBody>
      </p:sp>
    </p:spTree>
    <p:extLst>
      <p:ext uri="{BB962C8B-B14F-4D97-AF65-F5344CB8AC3E}">
        <p14:creationId xmlns:p14="http://schemas.microsoft.com/office/powerpoint/2010/main" val="4246526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a:prstGeom prst="rect">
            <a:avLst/>
          </a:prstGeom>
        </p:spPr>
        <p:txBody>
          <a:bodyPr wrap="square" lIns="0" tIns="0" rIns="0" bIns="0">
            <a:spAutoFit/>
          </a:bodyPr>
          <a:lstStyle>
            <a:lvl1pPr>
              <a:lnSpc>
                <a:spcPts val="3136"/>
              </a:lnSpc>
              <a:defRPr sz="2745">
                <a:solidFill>
                  <a:srgbClr val="000000"/>
                </a:solidFill>
              </a:defRPr>
            </a:lvl1pPr>
          </a:lstStyle>
          <a:p>
            <a:r>
              <a:rPr lang="en-US"/>
              <a:t>Heading Segoe UI </a:t>
            </a:r>
            <a:r>
              <a:rPr lang="en-US" err="1"/>
              <a:t>Semibold</a:t>
            </a:r>
            <a:r>
              <a:rPr lang="en-US"/>
              <a:t> 28/32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54170" y="6455176"/>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accent6">
                    <a:lumMod val="75000"/>
                  </a:schemeClr>
                </a:solidFill>
                <a:cs typeface="Segoe UI" pitchFamily="34" charset="0"/>
              </a:rPr>
              <a:t>©Microsoft Corporation									                                                                                                                                             Azure </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55996" y="1922586"/>
            <a:ext cx="9384447" cy="3365537"/>
          </a:xfrm>
          <a:prstGeom prst="rect">
            <a:avLst/>
          </a:prstGeom>
        </p:spPr>
        <p:txBody>
          <a:bodyPr wrap="square" lIns="0" tIns="0" rIns="0" bIns="0">
            <a:spAutoFit/>
          </a:bodyPr>
          <a:lstStyle>
            <a:lvl1pPr marL="336080" marR="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54" indent="0">
              <a:buNone/>
              <a:defRPr/>
            </a:lvl2pPr>
            <a:lvl3pPr marL="448107" indent="0">
              <a:buNone/>
              <a:defRPr/>
            </a:lvl3pPr>
            <a:lvl4pPr marL="672161" indent="0">
              <a:buNone/>
              <a:defRPr/>
            </a:lvl4pPr>
            <a:lvl5pPr marL="896214"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36080" marR="0" lvl="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36080" marR="0" lvl="0" indent="-336080" algn="l" defTabSz="914192" rtl="0" eaLnBrk="1" fontAlgn="auto" latinLnBrk="0" hangingPunct="1">
              <a:lnSpc>
                <a:spcPts val="2353"/>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08708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36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168800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Overview 1">
    <p:spTree>
      <p:nvGrpSpPr>
        <p:cNvPr id="1" name=""/>
        <p:cNvGrpSpPr/>
        <p:nvPr/>
      </p:nvGrpSpPr>
      <p:grpSpPr>
        <a:xfrm>
          <a:off x="0" y="0"/>
          <a:ext cx="0" cy="0"/>
          <a:chOff x="0" y="0"/>
          <a:chExt cx="0" cy="0"/>
        </a:xfrm>
      </p:grpSpPr>
      <p:sp>
        <p:nvSpPr>
          <p:cNvPr id="7" name="Square photo placeholder" descr="placeholder for square image, 7.5 by 7.5 inches"/>
          <p:cNvSpPr>
            <a:spLocks noGrp="1"/>
          </p:cNvSpPr>
          <p:nvPr>
            <p:ph type="pic" sz="quarter" idx="11" hasCustomPrompt="1"/>
          </p:nvPr>
        </p:nvSpPr>
        <p:spPr>
          <a:xfrm>
            <a:off x="5334001" y="0"/>
            <a:ext cx="6858000" cy="430887"/>
          </a:xfrm>
          <a:prstGeom prst="rect">
            <a:avLst/>
          </a:prstGeom>
        </p:spPr>
        <p:txBody>
          <a:bodyPr/>
          <a:lstStyle>
            <a:lvl1pPr marL="0" indent="0">
              <a:buNone/>
              <a:defRPr/>
            </a:lvl1pPr>
          </a:lstStyle>
          <a:p>
            <a:r>
              <a:rPr lang="en-US"/>
              <a:t>Tap to insert photo or illustration</a:t>
            </a:r>
          </a:p>
        </p:txBody>
      </p:sp>
      <p:sp>
        <p:nvSpPr>
          <p:cNvPr id="12" name="Bulleted list or outline">
            <a:extLst>
              <a:ext uri="{FF2B5EF4-FFF2-40B4-BE49-F238E27FC236}">
                <a16:creationId xmlns:a16="http://schemas.microsoft.com/office/drawing/2014/main" id="{41FA05D8-C973-4CF8-9DDB-21B367B88807}"/>
              </a:ext>
            </a:extLst>
          </p:cNvPr>
          <p:cNvSpPr>
            <a:spLocks noGrp="1"/>
          </p:cNvSpPr>
          <p:nvPr>
            <p:ph type="body" sz="quarter" idx="13" hasCustomPrompt="1"/>
          </p:nvPr>
        </p:nvSpPr>
        <p:spPr>
          <a:xfrm>
            <a:off x="588964" y="2774468"/>
            <a:ext cx="4579937" cy="3625095"/>
          </a:xfrm>
          <a:prstGeom prst="rect">
            <a:avLst/>
          </a:prstGeom>
        </p:spPr>
        <p:txBody>
          <a:bodyPr lIns="0" tIns="0" rIns="0" bIns="0"/>
          <a:lstStyle>
            <a:lvl1pPr marL="0" marR="0" indent="0" algn="l" defTabSz="932563" rtl="0" eaLnBrk="1" fontAlgn="auto" latinLnBrk="0" hangingPunct="1">
              <a:lnSpc>
                <a:spcPct val="100000"/>
              </a:lnSpc>
              <a:spcBef>
                <a:spcPts val="1800"/>
              </a:spcBef>
              <a:spcAft>
                <a:spcPts val="0"/>
              </a:spcAft>
              <a:buClrTx/>
              <a:buSzPct val="90000"/>
              <a:buFontTx/>
              <a:buNone/>
              <a:tabLst/>
              <a:defRPr sz="1600">
                <a:latin typeface="+mn-lt"/>
              </a:defRPr>
            </a:lvl1pPr>
            <a:lvl2pPr>
              <a:spcBef>
                <a:spcPts val="1800"/>
              </a:spcBef>
              <a:defRPr sz="1600">
                <a:latin typeface="+mn-lt"/>
              </a:defRPr>
            </a:lvl2pPr>
            <a:lvl3pPr>
              <a:spcBef>
                <a:spcPts val="1800"/>
              </a:spcBef>
              <a:defRPr sz="1600">
                <a:latin typeface="+mn-lt"/>
              </a:defRPr>
            </a:lvl3pPr>
            <a:lvl4pPr>
              <a:spcBef>
                <a:spcPts val="1800"/>
              </a:spcBef>
              <a:defRPr sz="1600">
                <a:latin typeface="+mn-lt"/>
              </a:defRPr>
            </a:lvl4pPr>
            <a:lvl5pPr>
              <a:spcBef>
                <a:spcPts val="1800"/>
              </a:spcBef>
              <a:defRPr sz="1600">
                <a:latin typeface="+mn-lt"/>
              </a:defRPr>
            </a:lvl5pPr>
          </a:lstStyle>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marL="228556" marR="0" lvl="0" indent="-228556" algn="l" defTabSz="932563" rtl="0" eaLnBrk="1" fontAlgn="auto" latinLnBrk="0" hangingPunct="1">
              <a:lnSpc>
                <a:spcPct val="100000"/>
              </a:lnSpc>
              <a:spcBef>
                <a:spcPts val="1800"/>
              </a:spcBef>
              <a:spcAft>
                <a:spcPts val="0"/>
              </a:spcAft>
              <a:buClrTx/>
              <a:buSzPct val="90000"/>
              <a:buFont typeface="Wingdings" panose="05000000000000000000" pitchFamily="2" charset="2"/>
              <a:buChar char=""/>
              <a:tabLst/>
              <a:defRPr/>
            </a:pPr>
            <a:r>
              <a:rPr lang="en-US"/>
              <a:t>Outline/list item</a:t>
            </a:r>
          </a:p>
          <a:p>
            <a:pPr lvl="0"/>
            <a:endParaRPr lang="en-US"/>
          </a:p>
        </p:txBody>
      </p:sp>
      <p:sp>
        <p:nvSpPr>
          <p:cNvPr id="19" name="Brief description of product or service"/>
          <p:cNvSpPr>
            <a:spLocks noGrp="1"/>
          </p:cNvSpPr>
          <p:nvPr>
            <p:ph type="body" sz="quarter" idx="17" hasCustomPrompt="1"/>
          </p:nvPr>
        </p:nvSpPr>
        <p:spPr>
          <a:xfrm>
            <a:off x="588964" y="1435608"/>
            <a:ext cx="4579937" cy="923330"/>
          </a:xfrm>
          <a:prstGeom prst="rect">
            <a:avLst/>
          </a:prstGeom>
        </p:spPr>
        <p:txBody>
          <a:bodyPr wrap="square" lIns="0" tIns="0" rIns="0" bIns="0">
            <a:spAutoFit/>
          </a:bodyPr>
          <a:lstStyle>
            <a:lvl1pPr marL="0" indent="0">
              <a:spcBef>
                <a:spcPts val="0"/>
              </a:spcBef>
              <a:buNone/>
              <a:defRPr sz="2000" baseline="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Description of product or service in a few lines:</a:t>
            </a:r>
          </a:p>
          <a:p>
            <a:pPr lvl="0"/>
            <a:endParaRPr lang="en-US"/>
          </a:p>
        </p:txBody>
      </p:sp>
      <p:sp>
        <p:nvSpPr>
          <p:cNvPr id="8" name="Overview 1 slide title">
            <a:extLst>
              <a:ext uri="{FF2B5EF4-FFF2-40B4-BE49-F238E27FC236}">
                <a16:creationId xmlns:a16="http://schemas.microsoft.com/office/drawing/2014/main" id="{62A23E9A-D633-4922-9865-01F536EF3D42}"/>
              </a:ext>
            </a:extLst>
          </p:cNvPr>
          <p:cNvSpPr>
            <a:spLocks noGrp="1"/>
          </p:cNvSpPr>
          <p:nvPr>
            <p:ph type="title" hasCustomPrompt="1"/>
          </p:nvPr>
        </p:nvSpPr>
        <p:spPr>
          <a:xfrm>
            <a:off x="589907" y="466080"/>
            <a:ext cx="4552449" cy="553998"/>
          </a:xfrm>
          <a:prstGeom prst="rect">
            <a:avLst/>
          </a:prstGeom>
        </p:spPr>
        <p:txBody>
          <a:bodyPr wrap="square" lIns="0" tIns="0" rIns="0" bIns="0">
            <a:spAutoFit/>
          </a:bodyPr>
          <a:lstStyle>
            <a:lvl1pPr>
              <a:spcBef>
                <a:spcPts val="0"/>
              </a:spcBef>
              <a:defRPr baseline="0"/>
            </a:lvl1pPr>
          </a:lstStyle>
          <a:p>
            <a:r>
              <a:rPr lang="en-US"/>
              <a:t>Overview (1)</a:t>
            </a:r>
          </a:p>
        </p:txBody>
      </p:sp>
    </p:spTree>
    <p:extLst>
      <p:ext uri="{BB962C8B-B14F-4D97-AF65-F5344CB8AC3E}">
        <p14:creationId xmlns:p14="http://schemas.microsoft.com/office/powerpoint/2010/main" val="507734489"/>
      </p:ext>
    </p:extLst>
  </p:cSld>
  <p:clrMapOvr>
    <a:masterClrMapping/>
  </p:clrMapOvr>
  <p:transition>
    <p:fade/>
  </p:transition>
  <p:extLst>
    <p:ext uri="{DCECCB84-F9BA-43D5-87BE-67443E8EF086}">
      <p15:sldGuideLst xmlns:p15="http://schemas.microsoft.com/office/powerpoint/2012/main">
        <p15:guide id="1" pos="3840">
          <p15:clr>
            <a:srgbClr val="FBAE40"/>
          </p15:clr>
        </p15:guide>
        <p15:guide id="2" orient="horz" pos="2160">
          <p15:clr>
            <a:srgbClr val="FBAE40"/>
          </p15:clr>
        </p15:guide>
        <p15:guide id="3" pos="33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9016" y="1189178"/>
            <a:ext cx="11473970" cy="1810239"/>
          </a:xfrm>
        </p:spPr>
        <p:txBody>
          <a:bodyPr wrap="square">
            <a:spAutoFit/>
          </a:bodyPr>
          <a:lstStyle>
            <a:lvl1pPr>
              <a:defRPr sz="3529"/>
            </a:lvl1pPr>
            <a:lvl2pPr>
              <a:defRPr sz="1961"/>
            </a:lvl2pPr>
            <a:lvl3pPr>
              <a:defRPr sz="1765"/>
            </a:lvl3pPr>
            <a:lvl4pPr>
              <a:defRPr sz="1568"/>
            </a:lvl4pPr>
            <a:lvl5pPr>
              <a:defRPr sz="15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588263" y="457200"/>
            <a:ext cx="11018520" cy="724044"/>
          </a:xfrm>
        </p:spPr>
        <p:txBody>
          <a:bodyPr/>
          <a:lstStyle>
            <a:lvl1pPr>
              <a:defRPr sz="4705"/>
            </a:lvl1pPr>
          </a:lstStyle>
          <a:p>
            <a:r>
              <a:rPr lang="en-US"/>
              <a:t>Click to edit Master title style</a:t>
            </a:r>
          </a:p>
        </p:txBody>
      </p:sp>
    </p:spTree>
    <p:extLst>
      <p:ext uri="{BB962C8B-B14F-4D97-AF65-F5344CB8AC3E}">
        <p14:creationId xmlns:p14="http://schemas.microsoft.com/office/powerpoint/2010/main" val="277004515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10264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name="think-cell Slide" r:id="rId3" imgW="377" imgH="377" progId="TCLayout.ActiveDocument.1">
                  <p:embed/>
                </p:oleObj>
              </mc:Choice>
              <mc:Fallback>
                <p:oleObj name="think-cell Slide" r:id="rId3" imgW="377" imgH="377" progId="TCLayout.ActiveDocument.1">
                  <p:embed/>
                  <p:pic>
                    <p:nvPicPr>
                      <p:cNvPr id="3" name="Object 2" hidden="1"/>
                      <p:cNvPicPr/>
                      <p:nvPr/>
                    </p:nvPicPr>
                    <p:blipFill>
                      <a:blip r:embed="rId4"/>
                      <a:stretch>
                        <a:fillRect/>
                      </a:stretch>
                    </p:blipFill>
                    <p:spPr>
                      <a:xfrm>
                        <a:off x="1557" y="1558"/>
                        <a:ext cx="1556" cy="1556"/>
                      </a:xfrm>
                      <a:prstGeom prst="rect">
                        <a:avLst/>
                      </a:prstGeom>
                    </p:spPr>
                  </p:pic>
                </p:oleObj>
              </mc:Fallback>
            </mc:AlternateContent>
          </a:graphicData>
        </a:graphic>
      </p:graphicFrame>
      <p:sp>
        <p:nvSpPr>
          <p:cNvPr id="6" name="Text Placeholder 5"/>
          <p:cNvSpPr>
            <a:spLocks noGrp="1"/>
          </p:cNvSpPr>
          <p:nvPr>
            <p:ph type="body" sz="quarter" idx="10"/>
          </p:nvPr>
        </p:nvSpPr>
        <p:spPr>
          <a:xfrm>
            <a:off x="269240" y="1297499"/>
            <a:ext cx="11653523" cy="1605504"/>
          </a:xfrm>
        </p:spPr>
        <p:txBody>
          <a:bodyPr/>
          <a:lstStyle>
            <a:lvl1pPr marL="0" indent="0">
              <a:buNone/>
              <a:defRPr>
                <a:solidFill>
                  <a:schemeClr val="accent2"/>
                </a:soli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9388711" y="6536997"/>
            <a:ext cx="2742188" cy="191648"/>
          </a:xfrm>
          <a:prstGeom prst="rect">
            <a:avLst/>
          </a:prstGeom>
        </p:spPr>
        <p:txBody>
          <a:bodyPr vert="horz" lIns="91440" tIns="45720" rIns="91440" bIns="45720" rtlCol="0" anchor="ctr"/>
          <a:lstStyle>
            <a:lvl1pPr algn="r">
              <a:defRPr sz="1175">
                <a:solidFill>
                  <a:schemeClr val="tx1"/>
                </a:solidFill>
              </a:defRPr>
            </a:lvl1pPr>
          </a:lstStyle>
          <a:p>
            <a:fld id="{181750B2-C378-4896-80E6-341FDC8E0FED}" type="slidenum">
              <a:rPr lang="en-IN" smtClean="0"/>
              <a:pPr/>
              <a:t>‹#›</a:t>
            </a:fld>
            <a:endParaRPr lang="en-IN"/>
          </a:p>
        </p:txBody>
      </p:sp>
      <p:sp>
        <p:nvSpPr>
          <p:cNvPr id="4" name="Title 3"/>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6084179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9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89" r:id="rId1"/>
    <p:sldLayoutId id="2147485218" r:id="rId2"/>
    <p:sldLayoutId id="2147485220" r:id="rId3"/>
    <p:sldLayoutId id="2147485219" r:id="rId4"/>
    <p:sldLayoutId id="2147485216" r:id="rId5"/>
    <p:sldLayoutId id="2147485215" r:id="rId6"/>
    <p:sldLayoutId id="2147485217" r:id="rId7"/>
    <p:sldLayoutId id="2147485190" r:id="rId8"/>
    <p:sldLayoutId id="2147485197" r:id="rId9"/>
    <p:sldLayoutId id="2147485195" r:id="rId10"/>
    <p:sldLayoutId id="2147485196" r:id="rId11"/>
    <p:sldLayoutId id="2147485221" r:id="rId12"/>
    <p:sldLayoutId id="2147485222" r:id="rId13"/>
    <p:sldLayoutId id="2147484610" r:id="rId14"/>
    <p:sldLayoutId id="2147485203" r:id="rId15"/>
    <p:sldLayoutId id="2147485202" r:id="rId16"/>
    <p:sldLayoutId id="2147484710" r:id="rId17"/>
    <p:sldLayoutId id="2147484240" r:id="rId18"/>
    <p:sldLayoutId id="2147484910" r:id="rId19"/>
    <p:sldLayoutId id="2147484911" r:id="rId20"/>
    <p:sldLayoutId id="2147485050" r:id="rId21"/>
    <p:sldLayoutId id="2147485165" r:id="rId22"/>
    <p:sldLayoutId id="2147484941" r:id="rId23"/>
    <p:sldLayoutId id="2147484942" r:id="rId24"/>
    <p:sldLayoutId id="2147485162" r:id="rId25"/>
    <p:sldLayoutId id="2147484639" r:id="rId26"/>
    <p:sldLayoutId id="2147484943" r:id="rId27"/>
    <p:sldLayoutId id="2147484603" r:id="rId28"/>
    <p:sldLayoutId id="2147484833" r:id="rId29"/>
    <p:sldLayoutId id="2147484834" r:id="rId30"/>
    <p:sldLayoutId id="2147484835" r:id="rId31"/>
    <p:sldLayoutId id="2147484922" r:id="rId32"/>
    <p:sldLayoutId id="2147484923" r:id="rId33"/>
    <p:sldLayoutId id="2147484924" r:id="rId34"/>
    <p:sldLayoutId id="2147484839" r:id="rId35"/>
    <p:sldLayoutId id="2147484840" r:id="rId36"/>
    <p:sldLayoutId id="2147484841" r:id="rId37"/>
    <p:sldLayoutId id="2147484842" r:id="rId38"/>
    <p:sldLayoutId id="2147484843" r:id="rId39"/>
    <p:sldLayoutId id="2147484938" r:id="rId40"/>
    <p:sldLayoutId id="2147484939" r:id="rId41"/>
    <p:sldLayoutId id="2147484940" r:id="rId42"/>
    <p:sldLayoutId id="2147485161" r:id="rId43"/>
    <p:sldLayoutId id="2147485152" r:id="rId44"/>
    <p:sldLayoutId id="2147485153" r:id="rId45"/>
    <p:sldLayoutId id="2147485154" r:id="rId46"/>
    <p:sldLayoutId id="2147484944" r:id="rId47"/>
    <p:sldLayoutId id="2147484945" r:id="rId48"/>
    <p:sldLayoutId id="2147485137" r:id="rId49"/>
    <p:sldLayoutId id="2147485138" r:id="rId50"/>
    <p:sldLayoutId id="2147485139" r:id="rId51"/>
    <p:sldLayoutId id="2147485140" r:id="rId52"/>
    <p:sldLayoutId id="2147485141" r:id="rId53"/>
    <p:sldLayoutId id="2147485142" r:id="rId54"/>
    <p:sldLayoutId id="2147485212" r:id="rId55"/>
    <p:sldLayoutId id="2147485213" r:id="rId56"/>
    <p:sldLayoutId id="2147485214" r:id="rId57"/>
    <p:sldLayoutId id="2147484249" r:id="rId58"/>
    <p:sldLayoutId id="2147484640" r:id="rId59"/>
    <p:sldLayoutId id="2147485198" r:id="rId60"/>
    <p:sldLayoutId id="2147485227" r:id="rId61"/>
    <p:sldLayoutId id="2147485228" r:id="rId62"/>
    <p:sldLayoutId id="2147484584" r:id="rId63"/>
    <p:sldLayoutId id="2147485225" r:id="rId64"/>
    <p:sldLayoutId id="2147485226" r:id="rId65"/>
    <p:sldLayoutId id="2147485199" r:id="rId66"/>
    <p:sldLayoutId id="2147484583" r:id="rId67"/>
    <p:sldLayoutId id="2147485223" r:id="rId68"/>
    <p:sldLayoutId id="2147485224" r:id="rId69"/>
    <p:sldLayoutId id="2147485206" r:id="rId70"/>
    <p:sldLayoutId id="2147485207" r:id="rId71"/>
    <p:sldLayoutId id="2147485208" r:id="rId72"/>
    <p:sldLayoutId id="2147485209" r:id="rId73"/>
    <p:sldLayoutId id="2147485210" r:id="rId74"/>
    <p:sldLayoutId id="2147485211" r:id="rId75"/>
    <p:sldLayoutId id="2147484671" r:id="rId76"/>
    <p:sldLayoutId id="2147484673" r:id="rId77"/>
    <p:sldLayoutId id="2147485204" r:id="rId78"/>
    <p:sldLayoutId id="2147485205" r:id="rId79"/>
    <p:sldLayoutId id="2147484299" r:id="rId80"/>
    <p:sldLayoutId id="2147484263" r:id="rId81"/>
    <p:sldLayoutId id="2147485231" r:id="rId82"/>
    <p:sldLayoutId id="2147485232" r:id="rId83"/>
    <p:sldLayoutId id="2147485233" r:id="rId84"/>
    <p:sldLayoutId id="2147485234" r:id="rId85"/>
    <p:sldLayoutId id="2147485235" r:id="rId86"/>
    <p:sldLayoutId id="2147485236" r:id="rId87"/>
    <p:sldLayoutId id="2147485237" r:id="rId88"/>
    <p:sldLayoutId id="2147485238" r:id="rId89"/>
    <p:sldLayoutId id="2147485239" r:id="rId90"/>
    <p:sldLayoutId id="2147485240" r:id="rId91"/>
    <p:sldLayoutId id="2147485241" r:id="rId92"/>
    <p:sldLayoutId id="2147485242" r:id="rId93"/>
    <p:sldLayoutId id="2147485243" r:id="rId9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abran@microsoft.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2.emf"/><Relationship Id="rId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50.png"/><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86.xml"/><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s://kubernetes.io/docs/concepts/overview/components/" TargetMode="External"/><Relationship Id="rId2" Type="http://schemas.openxmlformats.org/officeDocument/2006/relationships/notesSlide" Target="../notesSlides/notesSlide19.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sv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google.com/imgres?imgurl=https%3A%2F%2Fbiarca.io%2Fwp-content%2Fthemes%2Fbiarca%2Fresources%2Fassets%2Fimages%2Fcicd-icon-1.svg&amp;imgrefurl=https%3A%2F%2Fbiarca.io%2Fdevops%2F&amp;docid=-miI6nTSLIgr2M&amp;tbnid=pL_EwGr2YMBrSM%3A&amp;vet=10ahUKEwjBofjhnLLkAhUGIsAKHZtpAqkQMwhXKAUwBQ..i&amp;w=800&amp;h=733&amp;safe=off&amp;bih=1619&amp;biw=3200&amp;q=ci%20cd%20icon&amp;ved=0ahUKEwjBofjhnLLkAhUGIsAKHZtpAqkQMwhXKAUwBQ&amp;iact=mrc&amp;uact=8"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25.xml"/><Relationship Id="rId1" Type="http://schemas.openxmlformats.org/officeDocument/2006/relationships/slideLayout" Target="../slideLayouts/slideLayout83.xml"/><Relationship Id="rId6" Type="http://schemas.openxmlformats.org/officeDocument/2006/relationships/image" Target="../media/image65.png"/><Relationship Id="rId5" Type="http://schemas.openxmlformats.org/officeDocument/2006/relationships/image" Target="../media/image64.emf"/><Relationship Id="rId10" Type="http://schemas.openxmlformats.org/officeDocument/2006/relationships/image" Target="../media/image69.png"/><Relationship Id="rId4" Type="http://schemas.openxmlformats.org/officeDocument/2006/relationships/image" Target="../media/image63.sv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crosoft.com/security/blog/2020/04/02/attack-matrix-kubernetes/" TargetMode="External"/><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open-policy-agent/gatekeeper"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hyperlink" Target="https://portal.azure.com/#view/Microsoft_Azure_Policy/PolicyDetailBlade/definitionId/%2Fproviders%2FMicrosoft.Authorization%2FpolicyDefinitions%2Ff1525828-9a90-4fcf-be48-268cdd02361e"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hyperlink" Target="https://portal.azure.com/#view/Microsoft_Azure_Policy/PolicyDetailBlade/definitionId/%2Fproviders%2FMicrosoft.Authorization%2FpolicyDefinitions%2F509122b9-ddd9-47ba-a5f1-d0dac20be63c" TargetMode="External"/><Relationship Id="rId4" Type="http://schemas.openxmlformats.org/officeDocument/2006/relationships/hyperlink" Target="https://portal.azure.com/#view/Microsoft_Azure_Policy/PolicyDetailBlade/definitionId/%2Fproviders%2FMicrosoft.Authorization%2FpolicyDefinitions%2F73d6ab6c-2475-4850-afd6-43795f3492e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89.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4.svg"/></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88.xml"/><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18" Type="http://schemas.openxmlformats.org/officeDocument/2006/relationships/image" Target="../media/image123.png"/><Relationship Id="rId3" Type="http://schemas.openxmlformats.org/officeDocument/2006/relationships/image" Target="../media/image108.png"/><Relationship Id="rId21" Type="http://schemas.openxmlformats.org/officeDocument/2006/relationships/image" Target="../media/image126.svg"/><Relationship Id="rId7" Type="http://schemas.openxmlformats.org/officeDocument/2006/relationships/image" Target="../media/image112.png"/><Relationship Id="rId12" Type="http://schemas.openxmlformats.org/officeDocument/2006/relationships/image" Target="../media/image117.svg"/><Relationship Id="rId17" Type="http://schemas.openxmlformats.org/officeDocument/2006/relationships/image" Target="../media/image122.svg"/><Relationship Id="rId2" Type="http://schemas.openxmlformats.org/officeDocument/2006/relationships/notesSlide" Target="../notesSlides/notesSlide45.xml"/><Relationship Id="rId16" Type="http://schemas.openxmlformats.org/officeDocument/2006/relationships/image" Target="../media/image121.png"/><Relationship Id="rId20" Type="http://schemas.openxmlformats.org/officeDocument/2006/relationships/image" Target="../media/image125.png"/><Relationship Id="rId1" Type="http://schemas.openxmlformats.org/officeDocument/2006/relationships/slideLayout" Target="../slideLayouts/slideLayout82.xml"/><Relationship Id="rId6" Type="http://schemas.openxmlformats.org/officeDocument/2006/relationships/image" Target="../media/image111.sv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svg"/><Relationship Id="rId23" Type="http://schemas.openxmlformats.org/officeDocument/2006/relationships/image" Target="../media/image128.svg"/><Relationship Id="rId10" Type="http://schemas.openxmlformats.org/officeDocument/2006/relationships/image" Target="../media/image115.svg"/><Relationship Id="rId19" Type="http://schemas.openxmlformats.org/officeDocument/2006/relationships/image" Target="../media/image124.sv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84.xml"/><Relationship Id="rId6" Type="http://schemas.openxmlformats.org/officeDocument/2006/relationships/image" Target="../media/image132.svg"/><Relationship Id="rId5" Type="http://schemas.openxmlformats.org/officeDocument/2006/relationships/image" Target="../media/image131.png"/><Relationship Id="rId10" Type="http://schemas.openxmlformats.org/officeDocument/2006/relationships/image" Target="../media/image136.svg"/><Relationship Id="rId4" Type="http://schemas.openxmlformats.org/officeDocument/2006/relationships/image" Target="../media/image130.svg"/><Relationship Id="rId9" Type="http://schemas.openxmlformats.org/officeDocument/2006/relationships/image" Target="../media/image135.png"/></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image" Target="../media/image146.svg"/><Relationship Id="rId18" Type="http://schemas.openxmlformats.org/officeDocument/2006/relationships/image" Target="../media/image151.svg"/><Relationship Id="rId3" Type="http://schemas.openxmlformats.org/officeDocument/2006/relationships/image" Target="../media/image138.png"/><Relationship Id="rId7" Type="http://schemas.openxmlformats.org/officeDocument/2006/relationships/image" Target="../media/image131.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notesSlide" Target="../notesSlides/notesSlide49.xml"/><Relationship Id="rId16" Type="http://schemas.openxmlformats.org/officeDocument/2006/relationships/image" Target="../media/image149.png"/><Relationship Id="rId1" Type="http://schemas.openxmlformats.org/officeDocument/2006/relationships/slideLayout" Target="../slideLayouts/slideLayout85.xml"/><Relationship Id="rId6" Type="http://schemas.openxmlformats.org/officeDocument/2006/relationships/image" Target="../media/image141.svg"/><Relationship Id="rId11" Type="http://schemas.openxmlformats.org/officeDocument/2006/relationships/image" Target="../media/image144.png"/><Relationship Id="rId5" Type="http://schemas.openxmlformats.org/officeDocument/2006/relationships/image" Target="../media/image140.png"/><Relationship Id="rId15" Type="http://schemas.openxmlformats.org/officeDocument/2006/relationships/image" Target="../media/image148.png"/><Relationship Id="rId10" Type="http://schemas.openxmlformats.org/officeDocument/2006/relationships/image" Target="../media/image143.svg"/><Relationship Id="rId4" Type="http://schemas.openxmlformats.org/officeDocument/2006/relationships/image" Target="../media/image139.svg"/><Relationship Id="rId9" Type="http://schemas.openxmlformats.org/officeDocument/2006/relationships/image" Target="../media/image142.png"/><Relationship Id="rId14" Type="http://schemas.openxmlformats.org/officeDocument/2006/relationships/image" Target="../media/image147.png"/></Relationships>
</file>

<file path=ppt/slides/_rels/slide5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0.xml"/><Relationship Id="rId1" Type="http://schemas.openxmlformats.org/officeDocument/2006/relationships/slideLayout" Target="../slideLayouts/slideLayout91.xml"/><Relationship Id="rId5" Type="http://schemas.openxmlformats.org/officeDocument/2006/relationships/hyperlink" Target="https://learn.microsoft.com/en-us/azure/defender-for-cloud/alerts-reference#alerts-azurestorage" TargetMode="External"/><Relationship Id="rId4" Type="http://schemas.openxmlformats.org/officeDocument/2006/relationships/hyperlink" Target="http://pluspng.com/fire-siren-png-4898.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1.xml"/><Relationship Id="rId1" Type="http://schemas.openxmlformats.org/officeDocument/2006/relationships/slideLayout" Target="../slideLayouts/slideLayout89.xml"/><Relationship Id="rId6" Type="http://schemas.openxmlformats.org/officeDocument/2006/relationships/image" Target="../media/image156.svg"/><Relationship Id="rId5" Type="http://schemas.openxmlformats.org/officeDocument/2006/relationships/image" Target="../media/image155.png"/><Relationship Id="rId4" Type="http://schemas.openxmlformats.org/officeDocument/2006/relationships/image" Target="../media/image154.svg"/></Relationships>
</file>

<file path=ppt/slides/_rels/slide5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52.xml"/><Relationship Id="rId1" Type="http://schemas.openxmlformats.org/officeDocument/2006/relationships/slideLayout" Target="../slideLayouts/slideLayout92.xml"/><Relationship Id="rId4" Type="http://schemas.openxmlformats.org/officeDocument/2006/relationships/image" Target="../media/image158.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3.xml"/><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4.xml"/><Relationship Id="rId1" Type="http://schemas.openxmlformats.org/officeDocument/2006/relationships/slideLayout" Target="../slideLayouts/slideLayout94.xml"/><Relationship Id="rId4" Type="http://schemas.openxmlformats.org/officeDocument/2006/relationships/image" Target="../media/image161.png"/></Relationships>
</file>

<file path=ppt/slides/_rels/slide62.xml.rels><?xml version="1.0" encoding="UTF-8" standalone="yes"?>
<Relationships xmlns="http://schemas.openxmlformats.org/package/2006/relationships"><Relationship Id="rId3" Type="http://schemas.openxmlformats.org/officeDocument/2006/relationships/hyperlink" Target="https://techcommunity.microsoft.com/t5/microsoft-defender-for-cloud/protect-your-storage-resources-against-blob-hunting/ba-p/3735238" TargetMode="External"/><Relationship Id="rId2" Type="http://schemas.openxmlformats.org/officeDocument/2006/relationships/notesSlide" Target="../notesSlides/notesSlide55.xml"/><Relationship Id="rId1" Type="http://schemas.openxmlformats.org/officeDocument/2006/relationships/slideLayout" Target="../slideLayouts/slideLayout85.xml"/><Relationship Id="rId4" Type="http://schemas.openxmlformats.org/officeDocument/2006/relationships/image" Target="../media/image162.png"/></Relationships>
</file>

<file path=ppt/slides/_rels/slide6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B054-E6A3-4477-A37C-0DA3E64A9E91}"/>
              </a:ext>
            </a:extLst>
          </p:cNvPr>
          <p:cNvSpPr>
            <a:spLocks noGrp="1"/>
          </p:cNvSpPr>
          <p:nvPr>
            <p:ph type="title"/>
          </p:nvPr>
        </p:nvSpPr>
        <p:spPr>
          <a:xfrm>
            <a:off x="526142" y="2659558"/>
            <a:ext cx="6088450" cy="1538883"/>
          </a:xfrm>
          <a:ln>
            <a:noFill/>
          </a:ln>
        </p:spPr>
        <p:txBody>
          <a:bodyPr/>
          <a:lstStyle/>
          <a:p>
            <a:r>
              <a:rPr lang="en-US" sz="2800" dirty="0">
                <a:effectLst/>
                <a:ea typeface="Calibri" panose="020F0502020204030204" pitchFamily="34" charset="0"/>
                <a:cs typeface="Times New Roman" panose="02020603050405020304" pitchFamily="18" charset="0"/>
              </a:rPr>
              <a:t>Secure Your Cloud with Confidence</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Deep Dive into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Azure Security Management </a:t>
            </a:r>
            <a:endParaRPr lang="en-US" sz="6000" dirty="0"/>
          </a:p>
        </p:txBody>
      </p:sp>
      <p:sp>
        <p:nvSpPr>
          <p:cNvPr id="3" name="Text Placeholder 2">
            <a:extLst>
              <a:ext uri="{FF2B5EF4-FFF2-40B4-BE49-F238E27FC236}">
                <a16:creationId xmlns:a16="http://schemas.microsoft.com/office/drawing/2014/main" id="{D4FBFD5F-CEDA-4775-ABD2-72AB648296C6}"/>
              </a:ext>
            </a:extLst>
          </p:cNvPr>
          <p:cNvSpPr>
            <a:spLocks noGrp="1"/>
          </p:cNvSpPr>
          <p:nvPr>
            <p:ph type="body" sz="quarter" idx="12"/>
          </p:nvPr>
        </p:nvSpPr>
        <p:spPr>
          <a:xfrm>
            <a:off x="584199" y="5573485"/>
            <a:ext cx="6495574" cy="861774"/>
          </a:xfrm>
        </p:spPr>
        <p:txBody>
          <a:bodyPr/>
          <a:lstStyle/>
          <a:p>
            <a:r>
              <a:rPr lang="en-US" sz="1800" b="1" kern="100" dirty="0">
                <a:latin typeface="Segoe UI Light" panose="020B0502040204020203" pitchFamily="34" charset="0"/>
                <a:ea typeface="Calibri" panose="020F0502020204030204" pitchFamily="34" charset="0"/>
                <a:cs typeface="Times New Roman" panose="02020603050405020304" pitchFamily="18" charset="0"/>
              </a:rPr>
              <a:t>David Branscome</a:t>
            </a:r>
          </a:p>
          <a:p>
            <a:r>
              <a:rPr lang="en-US" sz="1800" b="1" kern="100" dirty="0">
                <a:latin typeface="Segoe UI Light" panose="020B0502040204020203" pitchFamily="34" charset="0"/>
                <a:ea typeface="Calibri" panose="020F0502020204030204" pitchFamily="34" charset="0"/>
                <a:cs typeface="Times New Roman" panose="02020603050405020304" pitchFamily="18" charset="0"/>
                <a:hlinkClick r:id="rId2"/>
              </a:rPr>
              <a:t>dabran@microsoft.com</a:t>
            </a:r>
            <a:r>
              <a:rPr lang="en-US" sz="1800" b="1" kern="100" dirty="0">
                <a:latin typeface="Segoe UI Light" panose="020B0502040204020203" pitchFamily="34" charset="0"/>
                <a:ea typeface="Calibri" panose="020F0502020204030204" pitchFamily="34" charset="0"/>
                <a:cs typeface="Times New Roman" panose="02020603050405020304" pitchFamily="18" charset="0"/>
              </a:rPr>
              <a:t> </a:t>
            </a:r>
            <a:endParaRPr lang="en-US" sz="1400" dirty="0"/>
          </a:p>
          <a:p>
            <a:pPr marR="0">
              <a:spcBef>
                <a:spcPts val="0"/>
              </a:spcBef>
              <a:spcAft>
                <a:spcPts val="0"/>
              </a:spcAft>
            </a:pPr>
            <a:endParaRPr lang="en-US" sz="18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20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F6A2-4A1A-C11C-1351-4D8E722B7140}"/>
              </a:ext>
            </a:extLst>
          </p:cNvPr>
          <p:cNvSpPr>
            <a:spLocks noGrp="1"/>
          </p:cNvSpPr>
          <p:nvPr>
            <p:ph type="title"/>
          </p:nvPr>
        </p:nvSpPr>
        <p:spPr>
          <a:xfrm>
            <a:off x="585216" y="3179701"/>
            <a:ext cx="9144000" cy="498598"/>
          </a:xfrm>
        </p:spPr>
        <p:txBody>
          <a:bodyPr/>
          <a:lstStyle/>
          <a:p>
            <a:r>
              <a:rPr lang="en-US" dirty="0"/>
              <a:t>Defender for DevOps</a:t>
            </a:r>
          </a:p>
        </p:txBody>
      </p:sp>
    </p:spTree>
    <p:extLst>
      <p:ext uri="{BB962C8B-B14F-4D97-AF65-F5344CB8AC3E}">
        <p14:creationId xmlns:p14="http://schemas.microsoft.com/office/powerpoint/2010/main" val="288364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68834-0C6D-98D6-6619-3CBAAA0B627B}"/>
              </a:ext>
            </a:extLst>
          </p:cNvPr>
          <p:cNvSpPr>
            <a:spLocks noGrp="1"/>
          </p:cNvSpPr>
          <p:nvPr>
            <p:ph type="title"/>
          </p:nvPr>
        </p:nvSpPr>
        <p:spPr/>
        <p:txBody>
          <a:bodyPr/>
          <a:lstStyle/>
          <a:p>
            <a:r>
              <a:rPr lang="en-US"/>
              <a:t>Customer challenges</a:t>
            </a:r>
          </a:p>
        </p:txBody>
      </p:sp>
      <p:sp>
        <p:nvSpPr>
          <p:cNvPr id="16" name="TextBox 15">
            <a:extLst>
              <a:ext uri="{FF2B5EF4-FFF2-40B4-BE49-F238E27FC236}">
                <a16:creationId xmlns:a16="http://schemas.microsoft.com/office/drawing/2014/main" id="{DB6E4981-99DD-A12F-8AA2-812D04988B81}"/>
              </a:ext>
            </a:extLst>
          </p:cNvPr>
          <p:cNvSpPr txBox="1"/>
          <p:nvPr/>
        </p:nvSpPr>
        <p:spPr>
          <a:xfrm>
            <a:off x="593695" y="2034713"/>
            <a:ext cx="4765917"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tx2"/>
                    </a:gs>
                    <a:gs pos="100000">
                      <a:schemeClr val="tx2"/>
                    </a:gs>
                  </a:gsLst>
                  <a:lin ang="5400000" scaled="1"/>
                </a:gradFill>
                <a:effectLst/>
                <a:uLnTx/>
                <a:uFillTx/>
                <a:latin typeface="Segoe UI"/>
                <a:ea typeface="+mn-ea"/>
                <a:cs typeface="Segoe UI Semilight" panose="020B0402040204020203" pitchFamily="34" charset="0"/>
              </a:rPr>
              <a:t>Over 54%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do not integrate security in DevOps pipelines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1</a:t>
            </a:r>
          </a:p>
        </p:txBody>
      </p:sp>
      <p:sp>
        <p:nvSpPr>
          <p:cNvPr id="18" name="TextBox 17">
            <a:extLst>
              <a:ext uri="{FF2B5EF4-FFF2-40B4-BE49-F238E27FC236}">
                <a16:creationId xmlns:a16="http://schemas.microsoft.com/office/drawing/2014/main" id="{67B1B37A-E8E2-248D-5D7D-CBC6B502B993}"/>
              </a:ext>
            </a:extLst>
          </p:cNvPr>
          <p:cNvSpPr txBox="1"/>
          <p:nvPr/>
        </p:nvSpPr>
        <p:spPr>
          <a:xfrm>
            <a:off x="6789064" y="2034713"/>
            <a:ext cx="464999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tx2"/>
                    </a:gs>
                    <a:gs pos="100000">
                      <a:schemeClr val="tx2"/>
                    </a:gs>
                  </a:gsLst>
                  <a:lin ang="5400000" scaled="1"/>
                </a:gradFill>
                <a:effectLst/>
                <a:uLnTx/>
                <a:uFillTx/>
                <a:latin typeface="Segoe UI"/>
                <a:ea typeface="+mn-ea"/>
                <a:cs typeface="Segoe UI Semilight" panose="020B0402040204020203" pitchFamily="34" charset="0"/>
              </a:rPr>
              <a:t>More than half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are concerned over rogue applications and compute instances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2</a:t>
            </a:r>
          </a:p>
        </p:txBody>
      </p:sp>
      <p:sp>
        <p:nvSpPr>
          <p:cNvPr id="33" name="Rectangle: Rounded Corners 32">
            <a:extLst>
              <a:ext uri="{FF2B5EF4-FFF2-40B4-BE49-F238E27FC236}">
                <a16:creationId xmlns:a16="http://schemas.microsoft.com/office/drawing/2014/main" id="{4B83912B-4112-EF0A-9D25-9A8A0E09FDF4}"/>
              </a:ext>
            </a:extLst>
          </p:cNvPr>
          <p:cNvSpPr/>
          <p:nvPr/>
        </p:nvSpPr>
        <p:spPr bwMode="auto">
          <a:xfrm>
            <a:off x="541891" y="2973121"/>
            <a:ext cx="4817721" cy="548640"/>
          </a:xfrm>
          <a:prstGeom prst="roundRect">
            <a:avLst>
              <a:gd name="adj" fmla="val 50000"/>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Lack of insights </a:t>
            </a:r>
          </a:p>
        </p:txBody>
      </p:sp>
      <p:sp>
        <p:nvSpPr>
          <p:cNvPr id="24" name="TextBox 23">
            <a:extLst>
              <a:ext uri="{FF2B5EF4-FFF2-40B4-BE49-F238E27FC236}">
                <a16:creationId xmlns:a16="http://schemas.microsoft.com/office/drawing/2014/main" id="{F89A42AF-9FF4-F473-F39F-1A9A18B32619}"/>
              </a:ext>
            </a:extLst>
          </p:cNvPr>
          <p:cNvSpPr txBox="1"/>
          <p:nvPr/>
        </p:nvSpPr>
        <p:spPr>
          <a:xfrm>
            <a:off x="593693" y="3662559"/>
            <a:ext cx="476591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rgbClr val="0078D4"/>
                    </a:gs>
                    <a:gs pos="100000">
                      <a:srgbClr val="0078D4"/>
                    </a:gs>
                  </a:gsLst>
                  <a:lin ang="5400000" scaled="1"/>
                </a:gradFill>
                <a:effectLst/>
                <a:uLnTx/>
                <a:uFillTx/>
                <a:latin typeface="Segoe UI"/>
                <a:ea typeface="+mn-ea"/>
                <a:cs typeface="Segoe UI Semilight" panose="020B0402040204020203" pitchFamily="34" charset="0"/>
              </a:rPr>
              <a:t>Over 34%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lack developer buy-in due to inadequate automation and prioritization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3</a:t>
            </a:r>
          </a:p>
        </p:txBody>
      </p:sp>
      <p:sp>
        <p:nvSpPr>
          <p:cNvPr id="35" name="Rectangle: Rounded Corners 34">
            <a:extLst>
              <a:ext uri="{FF2B5EF4-FFF2-40B4-BE49-F238E27FC236}">
                <a16:creationId xmlns:a16="http://schemas.microsoft.com/office/drawing/2014/main" id="{A9A77008-575A-C287-82F0-232E799138AA}"/>
              </a:ext>
            </a:extLst>
          </p:cNvPr>
          <p:cNvSpPr/>
          <p:nvPr/>
        </p:nvSpPr>
        <p:spPr bwMode="auto">
          <a:xfrm>
            <a:off x="6789064" y="2973121"/>
            <a:ext cx="4817719" cy="548640"/>
          </a:xfrm>
          <a:prstGeom prst="roundRect">
            <a:avLst>
              <a:gd name="adj" fmla="val 50000"/>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Pervasive silos</a:t>
            </a:r>
          </a:p>
        </p:txBody>
      </p:sp>
      <p:sp>
        <p:nvSpPr>
          <p:cNvPr id="26" name="TextBox 25">
            <a:extLst>
              <a:ext uri="{FF2B5EF4-FFF2-40B4-BE49-F238E27FC236}">
                <a16:creationId xmlns:a16="http://schemas.microsoft.com/office/drawing/2014/main" id="{BB30BC5C-36CA-BC84-3A8E-58A62CB0ABFC}"/>
              </a:ext>
            </a:extLst>
          </p:cNvPr>
          <p:cNvSpPr txBox="1"/>
          <p:nvPr/>
        </p:nvSpPr>
        <p:spPr>
          <a:xfrm>
            <a:off x="6789064" y="3662559"/>
            <a:ext cx="4327314" cy="8002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3175">
                  <a:noFill/>
                </a:ln>
                <a:gradFill>
                  <a:gsLst>
                    <a:gs pos="83000">
                      <a:schemeClr val="accent3"/>
                    </a:gs>
                    <a:gs pos="100000">
                      <a:schemeClr val="accent3"/>
                    </a:gs>
                  </a:gsLst>
                  <a:lin ang="5400000" scaled="1"/>
                </a:gradFill>
                <a:effectLst/>
                <a:uLnTx/>
                <a:uFillTx/>
                <a:latin typeface="Segoe UI"/>
                <a:ea typeface="+mn-ea"/>
                <a:cs typeface="Segoe UI Semilight" panose="020B0402040204020203" pitchFamily="34" charset="0"/>
              </a:rPr>
              <a:t>Over 50% </a:t>
            </a: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of enterprises indicate DevOps and security silos as the biggest challenge </a:t>
            </a:r>
            <a:b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br>
            <a:r>
              <a:rPr kumimoji="0" lang="en-US" sz="1600" b="0" i="0" u="none" strike="noStrike" kern="1200" cap="none" spc="0" normalizeH="0" baseline="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to implement DevSecOps </a:t>
            </a:r>
            <a:r>
              <a:rPr kumimoji="0" lang="en-US" sz="1600" b="0" i="0" u="none" strike="noStrike" kern="1200" cap="none" spc="0" normalizeH="0" baseline="30000" noProof="0">
                <a:ln w="3175">
                  <a:noFill/>
                </a:ln>
                <a:gradFill>
                  <a:gsLst>
                    <a:gs pos="83000">
                      <a:srgbClr val="000000"/>
                    </a:gs>
                    <a:gs pos="100000">
                      <a:srgbClr val="000000"/>
                    </a:gs>
                  </a:gsLst>
                  <a:lin ang="5400000" scaled="1"/>
                </a:gradFill>
                <a:effectLst/>
                <a:uLnTx/>
                <a:uFillTx/>
                <a:latin typeface="Segoe UI"/>
                <a:ea typeface="+mn-ea"/>
                <a:cs typeface="Segoe UI Semilight" panose="020B0402040204020203" pitchFamily="34" charset="0"/>
              </a:rPr>
              <a:t>4</a:t>
            </a:r>
          </a:p>
        </p:txBody>
      </p:sp>
      <p:sp>
        <p:nvSpPr>
          <p:cNvPr id="6" name="Title 31">
            <a:extLst>
              <a:ext uri="{FF2B5EF4-FFF2-40B4-BE49-F238E27FC236}">
                <a16:creationId xmlns:a16="http://schemas.microsoft.com/office/drawing/2014/main" id="{50A56F43-B071-85D1-54E9-DCCA8650BA25}"/>
              </a:ext>
            </a:extLst>
          </p:cNvPr>
          <p:cNvSpPr txBox="1">
            <a:spLocks/>
          </p:cNvSpPr>
          <p:nvPr/>
        </p:nvSpPr>
        <p:spPr bwMode="auto">
          <a:xfrm>
            <a:off x="541891" y="1326618"/>
            <a:ext cx="11064892" cy="553998"/>
          </a:xfrm>
          <a:prstGeom prst="roundRect">
            <a:avLst>
              <a:gd name="adj" fmla="val 50000"/>
            </a:avLst>
          </a:prstGeom>
          <a:solidFill>
            <a:schemeClr val="tx2"/>
          </a:solidFill>
          <a:ln w="10795" cap="flat" cmpd="sng" algn="ctr">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w="3175">
                  <a:noFill/>
                </a:ln>
                <a:gradFill>
                  <a:gsLst>
                    <a:gs pos="83000">
                      <a:schemeClr val="bg1"/>
                    </a:gs>
                    <a:gs pos="100000">
                      <a:schemeClr val="bg1"/>
                    </a:gs>
                  </a:gsLst>
                  <a:lin ang="5400000" scaled="1"/>
                </a:gradFill>
                <a:effectLst/>
                <a:uLnTx/>
                <a:uFillTx/>
                <a:latin typeface="Segoe UI Semibold"/>
                <a:ea typeface="+mn-ea"/>
                <a:cs typeface="Segoe UI Semilight" panose="020B0402040204020203" pitchFamily="34" charset="0"/>
              </a:rPr>
              <a:t>Fragmented visibility</a:t>
            </a:r>
          </a:p>
        </p:txBody>
      </p:sp>
      <p:grpSp>
        <p:nvGrpSpPr>
          <p:cNvPr id="8" name="Graphic 19">
            <a:extLst>
              <a:ext uri="{FF2B5EF4-FFF2-40B4-BE49-F238E27FC236}">
                <a16:creationId xmlns:a16="http://schemas.microsoft.com/office/drawing/2014/main" id="{FB362938-5E19-47C2-5674-71F72E01F5C9}"/>
              </a:ext>
              <a:ext uri="{C183D7F6-B498-43B3-948B-1728B52AA6E4}">
                <adec:decorative xmlns:adec="http://schemas.microsoft.com/office/drawing/2017/decorative" val="1"/>
              </a:ext>
            </a:extLst>
          </p:cNvPr>
          <p:cNvGrpSpPr/>
          <p:nvPr/>
        </p:nvGrpSpPr>
        <p:grpSpPr>
          <a:xfrm flipH="1">
            <a:off x="8981953" y="4628213"/>
            <a:ext cx="3210045" cy="2229788"/>
            <a:chOff x="8064599" y="4077114"/>
            <a:chExt cx="1291174" cy="896886"/>
          </a:xfrm>
        </p:grpSpPr>
        <p:sp>
          <p:nvSpPr>
            <p:cNvPr id="9" name="Graphic 19">
              <a:extLst>
                <a:ext uri="{FF2B5EF4-FFF2-40B4-BE49-F238E27FC236}">
                  <a16:creationId xmlns:a16="http://schemas.microsoft.com/office/drawing/2014/main" id="{5C9F3758-920B-E0B5-1532-558B186F8D68}"/>
                </a:ext>
              </a:extLst>
            </p:cNvPr>
            <p:cNvSpPr/>
            <p:nvPr/>
          </p:nvSpPr>
          <p:spPr>
            <a:xfrm>
              <a:off x="8064599" y="4193948"/>
              <a:ext cx="705082" cy="727722"/>
            </a:xfrm>
            <a:custGeom>
              <a:avLst/>
              <a:gdLst>
                <a:gd name="connsiteX0" fmla="*/ 683277 w 705082"/>
                <a:gd name="connsiteY0" fmla="*/ 33552 h 727722"/>
                <a:gd name="connsiteX1" fmla="*/ 683277 w 705082"/>
                <a:gd name="connsiteY1" fmla="*/ 33552 h 727722"/>
                <a:gd name="connsiteX2" fmla="*/ 551492 w 705082"/>
                <a:gd name="connsiteY2" fmla="*/ 21805 h 727722"/>
                <a:gd name="connsiteX3" fmla="*/ 0 w 705082"/>
                <a:gd name="connsiteY3" fmla="*/ 483589 h 727722"/>
                <a:gd name="connsiteX4" fmla="*/ 0 w 705082"/>
                <a:gd name="connsiteY4" fmla="*/ 727723 h 727722"/>
                <a:gd name="connsiteX5" fmla="*/ 671530 w 705082"/>
                <a:gd name="connsiteY5" fmla="*/ 165552 h 727722"/>
                <a:gd name="connsiteX6" fmla="*/ 683277 w 705082"/>
                <a:gd name="connsiteY6" fmla="*/ 33552 h 7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082" h="727722">
                  <a:moveTo>
                    <a:pt x="683277" y="33552"/>
                  </a:moveTo>
                  <a:lnTo>
                    <a:pt x="683277" y="33552"/>
                  </a:lnTo>
                  <a:cubicBezTo>
                    <a:pt x="650171" y="-6175"/>
                    <a:pt x="591006" y="-11302"/>
                    <a:pt x="551492" y="21805"/>
                  </a:cubicBezTo>
                  <a:lnTo>
                    <a:pt x="0" y="483589"/>
                  </a:lnTo>
                  <a:lnTo>
                    <a:pt x="0" y="727723"/>
                  </a:lnTo>
                  <a:lnTo>
                    <a:pt x="671530" y="165552"/>
                  </a:lnTo>
                  <a:cubicBezTo>
                    <a:pt x="711258" y="132231"/>
                    <a:pt x="716384" y="73280"/>
                    <a:pt x="683277" y="33552"/>
                  </a:cubicBezTo>
                  <a:close/>
                </a:path>
              </a:pathLst>
            </a:custGeom>
            <a:solidFill>
              <a:schemeClr val="accent1"/>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Graphic 19">
              <a:extLst>
                <a:ext uri="{FF2B5EF4-FFF2-40B4-BE49-F238E27FC236}">
                  <a16:creationId xmlns:a16="http://schemas.microsoft.com/office/drawing/2014/main" id="{4753474C-13F2-A70A-5553-3432ADBEF41F}"/>
                </a:ext>
              </a:extLst>
            </p:cNvPr>
            <p:cNvSpPr/>
            <p:nvPr/>
          </p:nvSpPr>
          <p:spPr>
            <a:xfrm>
              <a:off x="8156870" y="4306724"/>
              <a:ext cx="924867" cy="667276"/>
            </a:xfrm>
            <a:custGeom>
              <a:avLst/>
              <a:gdLst>
                <a:gd name="connsiteX0" fmla="*/ 291552 w 924867"/>
                <a:gd name="connsiteY0" fmla="*/ 667277 h 667276"/>
                <a:gd name="connsiteX1" fmla="*/ 891315 w 924867"/>
                <a:gd name="connsiteY1" fmla="*/ 165338 h 667276"/>
                <a:gd name="connsiteX2" fmla="*/ 903062 w 924867"/>
                <a:gd name="connsiteY2" fmla="*/ 33552 h 667276"/>
                <a:gd name="connsiteX3" fmla="*/ 903062 w 924867"/>
                <a:gd name="connsiteY3" fmla="*/ 33552 h 667276"/>
                <a:gd name="connsiteX4" fmla="*/ 771277 w 924867"/>
                <a:gd name="connsiteY4" fmla="*/ 21805 h 667276"/>
                <a:gd name="connsiteX5" fmla="*/ 0 w 924867"/>
                <a:gd name="connsiteY5" fmla="*/ 667277 h 667276"/>
                <a:gd name="connsiteX6" fmla="*/ 291552 w 924867"/>
                <a:gd name="connsiteY6" fmla="*/ 667277 h 66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867" h="667276">
                  <a:moveTo>
                    <a:pt x="291552" y="667277"/>
                  </a:moveTo>
                  <a:lnTo>
                    <a:pt x="891315" y="165338"/>
                  </a:lnTo>
                  <a:cubicBezTo>
                    <a:pt x="931043" y="132231"/>
                    <a:pt x="936169" y="73067"/>
                    <a:pt x="903062" y="33552"/>
                  </a:cubicBezTo>
                  <a:lnTo>
                    <a:pt x="903062" y="33552"/>
                  </a:lnTo>
                  <a:cubicBezTo>
                    <a:pt x="869956" y="-6175"/>
                    <a:pt x="810791" y="-11302"/>
                    <a:pt x="771277" y="21805"/>
                  </a:cubicBezTo>
                  <a:lnTo>
                    <a:pt x="0" y="667277"/>
                  </a:lnTo>
                  <a:lnTo>
                    <a:pt x="291552" y="667277"/>
                  </a:lnTo>
                  <a:close/>
                </a:path>
              </a:pathLst>
            </a:custGeom>
            <a:solidFill>
              <a:srgbClr val="FFB900"/>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Graphic 19">
              <a:extLst>
                <a:ext uri="{FF2B5EF4-FFF2-40B4-BE49-F238E27FC236}">
                  <a16:creationId xmlns:a16="http://schemas.microsoft.com/office/drawing/2014/main" id="{23C9F9A5-0BD6-EABC-68A6-10FCAB0F9A58}"/>
                </a:ext>
              </a:extLst>
            </p:cNvPr>
            <p:cNvSpPr/>
            <p:nvPr/>
          </p:nvSpPr>
          <p:spPr>
            <a:xfrm>
              <a:off x="8603275" y="4513266"/>
              <a:ext cx="677956" cy="460734"/>
            </a:xfrm>
            <a:custGeom>
              <a:avLst/>
              <a:gdLst>
                <a:gd name="connsiteX0" fmla="*/ 291552 w 677956"/>
                <a:gd name="connsiteY0" fmla="*/ 460734 h 460734"/>
                <a:gd name="connsiteX1" fmla="*/ 644404 w 677956"/>
                <a:gd name="connsiteY1" fmla="*/ 165338 h 460734"/>
                <a:gd name="connsiteX2" fmla="*/ 656151 w 677956"/>
                <a:gd name="connsiteY2" fmla="*/ 33552 h 460734"/>
                <a:gd name="connsiteX3" fmla="*/ 656151 w 677956"/>
                <a:gd name="connsiteY3" fmla="*/ 33552 h 460734"/>
                <a:gd name="connsiteX4" fmla="*/ 524366 w 677956"/>
                <a:gd name="connsiteY4" fmla="*/ 21805 h 460734"/>
                <a:gd name="connsiteX5" fmla="*/ 0 w 677956"/>
                <a:gd name="connsiteY5" fmla="*/ 460734 h 460734"/>
                <a:gd name="connsiteX6" fmla="*/ 291552 w 677956"/>
                <a:gd name="connsiteY6" fmla="*/ 460734 h 46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956" h="460734">
                  <a:moveTo>
                    <a:pt x="291552" y="460734"/>
                  </a:moveTo>
                  <a:lnTo>
                    <a:pt x="644404" y="165338"/>
                  </a:lnTo>
                  <a:cubicBezTo>
                    <a:pt x="684132" y="132232"/>
                    <a:pt x="689258" y="73067"/>
                    <a:pt x="656151" y="33552"/>
                  </a:cubicBezTo>
                  <a:lnTo>
                    <a:pt x="656151" y="33552"/>
                  </a:lnTo>
                  <a:cubicBezTo>
                    <a:pt x="623045" y="-6175"/>
                    <a:pt x="563880" y="-11302"/>
                    <a:pt x="524366" y="21805"/>
                  </a:cubicBezTo>
                  <a:lnTo>
                    <a:pt x="0" y="460734"/>
                  </a:lnTo>
                  <a:lnTo>
                    <a:pt x="291552" y="460734"/>
                  </a:lnTo>
                  <a:close/>
                </a:path>
              </a:pathLst>
            </a:custGeom>
            <a:solidFill>
              <a:srgbClr val="107C10"/>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 name="Graphic 19">
              <a:extLst>
                <a:ext uri="{FF2B5EF4-FFF2-40B4-BE49-F238E27FC236}">
                  <a16:creationId xmlns:a16="http://schemas.microsoft.com/office/drawing/2014/main" id="{DE869215-01C9-8A9D-35DE-AD4BD8121743}"/>
                </a:ext>
              </a:extLst>
            </p:cNvPr>
            <p:cNvGrpSpPr/>
            <p:nvPr/>
          </p:nvGrpSpPr>
          <p:grpSpPr>
            <a:xfrm>
              <a:off x="8583624" y="4077114"/>
              <a:ext cx="772149" cy="622422"/>
              <a:chOff x="8583624" y="4077114"/>
              <a:chExt cx="772149" cy="622422"/>
            </a:xfrm>
          </p:grpSpPr>
          <p:grpSp>
            <p:nvGrpSpPr>
              <p:cNvPr id="13" name="Graphic 19">
                <a:extLst>
                  <a:ext uri="{FF2B5EF4-FFF2-40B4-BE49-F238E27FC236}">
                    <a16:creationId xmlns:a16="http://schemas.microsoft.com/office/drawing/2014/main" id="{318F7BFE-DC4A-D2B3-5BFF-A153BD82F06E}"/>
                  </a:ext>
                </a:extLst>
              </p:cNvPr>
              <p:cNvGrpSpPr/>
              <p:nvPr/>
            </p:nvGrpSpPr>
            <p:grpSpPr>
              <a:xfrm>
                <a:off x="8896944" y="4077114"/>
                <a:ext cx="458830" cy="414617"/>
                <a:chOff x="8896944" y="4077114"/>
                <a:chExt cx="458830" cy="414617"/>
              </a:xfrm>
            </p:grpSpPr>
            <p:sp>
              <p:nvSpPr>
                <p:cNvPr id="19" name="Graphic 19">
                  <a:extLst>
                    <a:ext uri="{FF2B5EF4-FFF2-40B4-BE49-F238E27FC236}">
                      <a16:creationId xmlns:a16="http://schemas.microsoft.com/office/drawing/2014/main" id="{283FC5E9-B1D7-D6C8-74DD-68BC30546B4D}"/>
                    </a:ext>
                  </a:extLst>
                </p:cNvPr>
                <p:cNvSpPr/>
                <p:nvPr/>
              </p:nvSpPr>
              <p:spPr>
                <a:xfrm>
                  <a:off x="8896944" y="4077114"/>
                  <a:ext cx="458830" cy="414617"/>
                </a:xfrm>
                <a:custGeom>
                  <a:avLst/>
                  <a:gdLst>
                    <a:gd name="connsiteX0" fmla="*/ 437026 w 458830"/>
                    <a:gd name="connsiteY0" fmla="*/ 33552 h 414617"/>
                    <a:gd name="connsiteX1" fmla="*/ 437026 w 458830"/>
                    <a:gd name="connsiteY1" fmla="*/ 33552 h 414617"/>
                    <a:gd name="connsiteX2" fmla="*/ 425278 w 458830"/>
                    <a:gd name="connsiteY2" fmla="*/ 165338 h 414617"/>
                    <a:gd name="connsiteX3" fmla="*/ 153591 w 458830"/>
                    <a:gd name="connsiteY3" fmla="*/ 392812 h 414617"/>
                    <a:gd name="connsiteX4" fmla="*/ 21805 w 458830"/>
                    <a:gd name="connsiteY4" fmla="*/ 381065 h 414617"/>
                    <a:gd name="connsiteX5" fmla="*/ 21805 w 458830"/>
                    <a:gd name="connsiteY5" fmla="*/ 381065 h 414617"/>
                    <a:gd name="connsiteX6" fmla="*/ 33552 w 458830"/>
                    <a:gd name="connsiteY6" fmla="*/ 249279 h 414617"/>
                    <a:gd name="connsiteX7" fmla="*/ 305240 w 458830"/>
                    <a:gd name="connsiteY7" fmla="*/ 21805 h 414617"/>
                    <a:gd name="connsiteX8" fmla="*/ 437026 w 458830"/>
                    <a:gd name="connsiteY8" fmla="*/ 33552 h 41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30" h="414617">
                      <a:moveTo>
                        <a:pt x="437026" y="33552"/>
                      </a:moveTo>
                      <a:lnTo>
                        <a:pt x="437026" y="33552"/>
                      </a:lnTo>
                      <a:cubicBezTo>
                        <a:pt x="470132" y="73280"/>
                        <a:pt x="465006" y="132231"/>
                        <a:pt x="425278" y="165338"/>
                      </a:cubicBezTo>
                      <a:lnTo>
                        <a:pt x="153591" y="392812"/>
                      </a:lnTo>
                      <a:cubicBezTo>
                        <a:pt x="113863" y="425919"/>
                        <a:pt x="54912" y="420793"/>
                        <a:pt x="21805" y="381065"/>
                      </a:cubicBezTo>
                      <a:lnTo>
                        <a:pt x="21805" y="381065"/>
                      </a:lnTo>
                      <a:cubicBezTo>
                        <a:pt x="-11302" y="341337"/>
                        <a:pt x="-6175" y="282386"/>
                        <a:pt x="33552" y="249279"/>
                      </a:cubicBezTo>
                      <a:lnTo>
                        <a:pt x="305240" y="21805"/>
                      </a:lnTo>
                      <a:cubicBezTo>
                        <a:pt x="344754" y="-11302"/>
                        <a:pt x="403919" y="-6175"/>
                        <a:pt x="437026" y="33552"/>
                      </a:cubicBezTo>
                      <a:close/>
                    </a:path>
                  </a:pathLst>
                </a:custGeom>
                <a:solidFill>
                  <a:schemeClr val="bg2"/>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Graphic 19">
                  <a:extLst>
                    <a:ext uri="{FF2B5EF4-FFF2-40B4-BE49-F238E27FC236}">
                      <a16:creationId xmlns:a16="http://schemas.microsoft.com/office/drawing/2014/main" id="{66CDDF84-771E-59B3-717D-E30F23A3E743}"/>
                    </a:ext>
                  </a:extLst>
                </p:cNvPr>
                <p:cNvSpPr/>
                <p:nvPr/>
              </p:nvSpPr>
              <p:spPr>
                <a:xfrm>
                  <a:off x="9186378" y="4099132"/>
                  <a:ext cx="146950" cy="146950"/>
                </a:xfrm>
                <a:custGeom>
                  <a:avLst/>
                  <a:gdLst>
                    <a:gd name="connsiteX0" fmla="*/ 146951 w 146950"/>
                    <a:gd name="connsiteY0" fmla="*/ 73475 h 146950"/>
                    <a:gd name="connsiteX1" fmla="*/ 73475 w 146950"/>
                    <a:gd name="connsiteY1" fmla="*/ 146951 h 146950"/>
                    <a:gd name="connsiteX2" fmla="*/ 0 w 146950"/>
                    <a:gd name="connsiteY2" fmla="*/ 73475 h 146950"/>
                    <a:gd name="connsiteX3" fmla="*/ 73475 w 146950"/>
                    <a:gd name="connsiteY3" fmla="*/ 0 h 146950"/>
                    <a:gd name="connsiteX4" fmla="*/ 146951 w 146950"/>
                    <a:gd name="connsiteY4" fmla="*/ 73475 h 1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50" h="146950">
                      <a:moveTo>
                        <a:pt x="146951" y="73475"/>
                      </a:moveTo>
                      <a:cubicBezTo>
                        <a:pt x="146951" y="114055"/>
                        <a:pt x="114054" y="146951"/>
                        <a:pt x="73475" y="146951"/>
                      </a:cubicBezTo>
                      <a:cubicBezTo>
                        <a:pt x="32896" y="146951"/>
                        <a:pt x="0" y="114055"/>
                        <a:pt x="0" y="73475"/>
                      </a:cubicBezTo>
                      <a:cubicBezTo>
                        <a:pt x="0" y="32896"/>
                        <a:pt x="32896" y="0"/>
                        <a:pt x="73475" y="0"/>
                      </a:cubicBezTo>
                      <a:cubicBezTo>
                        <a:pt x="114054" y="0"/>
                        <a:pt x="146951" y="32896"/>
                        <a:pt x="146951" y="73475"/>
                      </a:cubicBezTo>
                      <a:close/>
                    </a:path>
                  </a:pathLst>
                </a:custGeom>
                <a:solidFill>
                  <a:schemeClr val="bg1">
                    <a:lumMod val="65000"/>
                  </a:schemeClr>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4" name="Graphic 19">
                <a:extLst>
                  <a:ext uri="{FF2B5EF4-FFF2-40B4-BE49-F238E27FC236}">
                    <a16:creationId xmlns:a16="http://schemas.microsoft.com/office/drawing/2014/main" id="{C2BDA0DD-92DB-F907-EC01-F0217D7E74C0}"/>
                  </a:ext>
                </a:extLst>
              </p:cNvPr>
              <p:cNvSpPr/>
              <p:nvPr/>
            </p:nvSpPr>
            <p:spPr>
              <a:xfrm>
                <a:off x="8895467" y="4305888"/>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FFCD4F"/>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Graphic 19">
                <a:extLst>
                  <a:ext uri="{FF2B5EF4-FFF2-40B4-BE49-F238E27FC236}">
                    <a16:creationId xmlns:a16="http://schemas.microsoft.com/office/drawing/2014/main" id="{DA5FEC1F-1066-FA69-0386-3095C28A966F}"/>
                  </a:ext>
                </a:extLst>
              </p:cNvPr>
              <p:cNvSpPr/>
              <p:nvPr/>
            </p:nvSpPr>
            <p:spPr>
              <a:xfrm>
                <a:off x="8583624" y="4193326"/>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239AEE"/>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Graphic 19">
                <a:extLst>
                  <a:ext uri="{FF2B5EF4-FFF2-40B4-BE49-F238E27FC236}">
                    <a16:creationId xmlns:a16="http://schemas.microsoft.com/office/drawing/2014/main" id="{E6B0F3E7-DFF3-36FA-4F5B-E5E53DE873DD}"/>
                  </a:ext>
                </a:extLst>
              </p:cNvPr>
              <p:cNvSpPr/>
              <p:nvPr/>
            </p:nvSpPr>
            <p:spPr>
              <a:xfrm>
                <a:off x="9095175" y="4512431"/>
                <a:ext cx="187105" cy="187105"/>
              </a:xfrm>
              <a:custGeom>
                <a:avLst/>
                <a:gdLst>
                  <a:gd name="connsiteX0" fmla="*/ 187106 w 187105"/>
                  <a:gd name="connsiteY0" fmla="*/ 93553 h 187105"/>
                  <a:gd name="connsiteX1" fmla="*/ 93553 w 187105"/>
                  <a:gd name="connsiteY1" fmla="*/ 187106 h 187105"/>
                  <a:gd name="connsiteX2" fmla="*/ 0 w 187105"/>
                  <a:gd name="connsiteY2" fmla="*/ 93553 h 187105"/>
                  <a:gd name="connsiteX3" fmla="*/ 93553 w 187105"/>
                  <a:gd name="connsiteY3" fmla="*/ 0 h 187105"/>
                  <a:gd name="connsiteX4" fmla="*/ 187106 w 187105"/>
                  <a:gd name="connsiteY4" fmla="*/ 93553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05" h="187105">
                    <a:moveTo>
                      <a:pt x="187106" y="93553"/>
                    </a:moveTo>
                    <a:cubicBezTo>
                      <a:pt x="187106" y="145221"/>
                      <a:pt x="145221" y="187106"/>
                      <a:pt x="93553" y="187106"/>
                    </a:cubicBezTo>
                    <a:cubicBezTo>
                      <a:pt x="41885" y="187106"/>
                      <a:pt x="0" y="145221"/>
                      <a:pt x="0" y="93553"/>
                    </a:cubicBezTo>
                    <a:cubicBezTo>
                      <a:pt x="0" y="41885"/>
                      <a:pt x="41885" y="0"/>
                      <a:pt x="93553" y="0"/>
                    </a:cubicBezTo>
                    <a:cubicBezTo>
                      <a:pt x="145221" y="0"/>
                      <a:pt x="187106" y="41885"/>
                      <a:pt x="187106" y="93553"/>
                    </a:cubicBezTo>
                    <a:close/>
                  </a:path>
                </a:pathLst>
              </a:custGeom>
              <a:solidFill>
                <a:srgbClr val="5B9802"/>
              </a:solidFill>
              <a:ln w="21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9" name="TextBox 38">
            <a:extLst>
              <a:ext uri="{FF2B5EF4-FFF2-40B4-BE49-F238E27FC236}">
                <a16:creationId xmlns:a16="http://schemas.microsoft.com/office/drawing/2014/main" id="{9C511B28-75C9-2C0B-63F8-8284C5222C49}"/>
              </a:ext>
            </a:extLst>
          </p:cNvPr>
          <p:cNvSpPr txBox="1"/>
          <p:nvPr/>
        </p:nvSpPr>
        <p:spPr>
          <a:xfrm>
            <a:off x="588263" y="5864122"/>
            <a:ext cx="5381242"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286024" rtl="0" eaLnBrk="1" latinLnBrk="0" hangingPunct="1">
              <a:defRPr sz="1126" kern="1200">
                <a:solidFill>
                  <a:schemeClr val="tx1"/>
                </a:solidFill>
                <a:latin typeface="+mn-lt"/>
                <a:ea typeface="+mn-ea"/>
                <a:cs typeface="+mn-cs"/>
              </a:defRPr>
            </a:lvl1pPr>
            <a:lvl2pPr marL="286024" algn="l" defTabSz="286024" rtl="0" eaLnBrk="1" latinLnBrk="0" hangingPunct="1">
              <a:defRPr sz="1126" kern="1200">
                <a:solidFill>
                  <a:schemeClr val="tx1"/>
                </a:solidFill>
                <a:latin typeface="+mn-lt"/>
                <a:ea typeface="+mn-ea"/>
                <a:cs typeface="+mn-cs"/>
              </a:defRPr>
            </a:lvl2pPr>
            <a:lvl3pPr marL="572049" algn="l" defTabSz="286024" rtl="0" eaLnBrk="1" latinLnBrk="0" hangingPunct="1">
              <a:defRPr sz="1126" kern="1200">
                <a:solidFill>
                  <a:schemeClr val="tx1"/>
                </a:solidFill>
                <a:latin typeface="+mn-lt"/>
                <a:ea typeface="+mn-ea"/>
                <a:cs typeface="+mn-cs"/>
              </a:defRPr>
            </a:lvl3pPr>
            <a:lvl4pPr marL="858073" algn="l" defTabSz="286024" rtl="0" eaLnBrk="1" latinLnBrk="0" hangingPunct="1">
              <a:defRPr sz="1126" kern="1200">
                <a:solidFill>
                  <a:schemeClr val="tx1"/>
                </a:solidFill>
                <a:latin typeface="+mn-lt"/>
                <a:ea typeface="+mn-ea"/>
                <a:cs typeface="+mn-cs"/>
              </a:defRPr>
            </a:lvl4pPr>
            <a:lvl5pPr marL="1144097" algn="l" defTabSz="286024" rtl="0" eaLnBrk="1" latinLnBrk="0" hangingPunct="1">
              <a:defRPr sz="1126" kern="1200">
                <a:solidFill>
                  <a:schemeClr val="tx1"/>
                </a:solidFill>
                <a:latin typeface="+mn-lt"/>
                <a:ea typeface="+mn-ea"/>
                <a:cs typeface="+mn-cs"/>
              </a:defRPr>
            </a:lvl5pPr>
            <a:lvl6pPr marL="1430122" algn="l" defTabSz="286024" rtl="0" eaLnBrk="1" latinLnBrk="0" hangingPunct="1">
              <a:defRPr sz="1126" kern="1200">
                <a:solidFill>
                  <a:schemeClr val="tx1"/>
                </a:solidFill>
                <a:latin typeface="+mn-lt"/>
                <a:ea typeface="+mn-ea"/>
                <a:cs typeface="+mn-cs"/>
              </a:defRPr>
            </a:lvl6pPr>
            <a:lvl7pPr marL="1716146" algn="l" defTabSz="286024" rtl="0" eaLnBrk="1" latinLnBrk="0" hangingPunct="1">
              <a:defRPr sz="1126" kern="1200">
                <a:solidFill>
                  <a:schemeClr val="tx1"/>
                </a:solidFill>
                <a:latin typeface="+mn-lt"/>
                <a:ea typeface="+mn-ea"/>
                <a:cs typeface="+mn-cs"/>
              </a:defRPr>
            </a:lvl7pPr>
            <a:lvl8pPr marL="2002170" algn="l" defTabSz="286024" rtl="0" eaLnBrk="1" latinLnBrk="0" hangingPunct="1">
              <a:defRPr sz="1126" kern="1200">
                <a:solidFill>
                  <a:schemeClr val="tx1"/>
                </a:solidFill>
                <a:latin typeface="+mn-lt"/>
                <a:ea typeface="+mn-ea"/>
                <a:cs typeface="+mn-cs"/>
              </a:defRPr>
            </a:lvl8pPr>
            <a:lvl9pPr marL="2288195" algn="l" defTabSz="286024" rtl="0" eaLnBrk="1" latinLnBrk="0" hangingPunct="1">
              <a:defRPr sz="1126" kern="1200">
                <a:solidFill>
                  <a:schemeClr val="tx1"/>
                </a:solidFill>
                <a:latin typeface="+mn-lt"/>
                <a:ea typeface="+mn-ea"/>
                <a:cs typeface="+mn-cs"/>
              </a:defRPr>
            </a:lvl9pPr>
          </a:lstStyle>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1. Microsoft Enterprise DevOps Report</a:t>
            </a: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2. SANS 2022 Cloud Security Survey</a:t>
            </a:r>
            <a:endParaRPr kumimoji="0" lang="en-US" sz="750" b="0" i="0" u="none" strike="noStrike" kern="1200" cap="none" spc="0" normalizeH="0" baseline="0" noProof="0">
              <a:ln>
                <a:noFill/>
              </a:ln>
              <a:solidFill>
                <a:srgbClr val="0078D4"/>
              </a:solidFill>
              <a:effectLst/>
              <a:uLnTx/>
              <a:uFillTx/>
              <a:latin typeface="Segoe UI"/>
              <a:ea typeface="+mn-lt"/>
              <a:cs typeface="Segoe UI" panose="020B0502040204020203" pitchFamily="34" charset="0"/>
            </a:endParaRP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3. Rethinking the Sec in </a:t>
            </a:r>
            <a:r>
              <a:rPr kumimoji="0" lang="en-US" sz="750" b="0" i="0" u="none" strike="noStrike" kern="1200" cap="none" spc="0" normalizeH="0" baseline="0" noProof="0" err="1">
                <a:ln>
                  <a:noFill/>
                </a:ln>
                <a:solidFill>
                  <a:srgbClr val="000000">
                    <a:lumMod val="50000"/>
                    <a:lumOff val="50000"/>
                  </a:srgbClr>
                </a:solidFill>
                <a:effectLst/>
                <a:uLnTx/>
                <a:uFillTx/>
                <a:latin typeface="Segoe UI"/>
                <a:ea typeface="+mn-lt"/>
                <a:cs typeface="Segoe UI" panose="020B0502040204020203" pitchFamily="34" charset="0"/>
              </a:rPr>
              <a:t>DevSecOps</a:t>
            </a: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 Security as Code A SANS Survey</a:t>
            </a:r>
          </a:p>
          <a:p>
            <a:pPr marL="0" marR="0" lvl="0" indent="0" algn="l" defTabSz="912971"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4. Rethinking the Sec in </a:t>
            </a:r>
            <a:r>
              <a:rPr kumimoji="0" lang="en-US" sz="750" b="0" i="0" u="none" strike="noStrike" kern="1200" cap="none" spc="0" normalizeH="0" baseline="0" noProof="0" err="1">
                <a:ln>
                  <a:noFill/>
                </a:ln>
                <a:solidFill>
                  <a:srgbClr val="000000">
                    <a:lumMod val="50000"/>
                    <a:lumOff val="50000"/>
                  </a:srgbClr>
                </a:solidFill>
                <a:effectLst/>
                <a:uLnTx/>
                <a:uFillTx/>
                <a:latin typeface="Segoe UI"/>
                <a:ea typeface="+mn-lt"/>
                <a:cs typeface="Segoe UI" panose="020B0502040204020203" pitchFamily="34" charset="0"/>
              </a:rPr>
              <a:t>DevSecOps</a:t>
            </a:r>
            <a:r>
              <a:rPr kumimoji="0" lang="en-US" sz="750" b="0" i="0" u="none" strike="noStrike" kern="1200" cap="none" spc="0" normalizeH="0" baseline="0" noProof="0">
                <a:ln>
                  <a:noFill/>
                </a:ln>
                <a:solidFill>
                  <a:srgbClr val="000000">
                    <a:lumMod val="50000"/>
                    <a:lumOff val="50000"/>
                  </a:srgbClr>
                </a:solidFill>
                <a:effectLst/>
                <a:uLnTx/>
                <a:uFillTx/>
                <a:latin typeface="Segoe UI"/>
                <a:ea typeface="+mn-lt"/>
                <a:cs typeface="Segoe UI" panose="020B0502040204020203" pitchFamily="34" charset="0"/>
              </a:rPr>
              <a:t>: Security as Code A SANS Survey</a:t>
            </a:r>
          </a:p>
        </p:txBody>
      </p:sp>
      <p:pic>
        <p:nvPicPr>
          <p:cNvPr id="3" name="Picture 2">
            <a:extLst>
              <a:ext uri="{FF2B5EF4-FFF2-40B4-BE49-F238E27FC236}">
                <a16:creationId xmlns:a16="http://schemas.microsoft.com/office/drawing/2014/main" id="{47BFEF92-C7FD-908F-2B71-5A65307692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9332" y="247151"/>
            <a:ext cx="1733682" cy="220870"/>
          </a:xfrm>
          <a:prstGeom prst="rect">
            <a:avLst/>
          </a:prstGeom>
        </p:spPr>
      </p:pic>
    </p:spTree>
    <p:extLst>
      <p:ext uri="{BB962C8B-B14F-4D97-AF65-F5344CB8AC3E}">
        <p14:creationId xmlns:p14="http://schemas.microsoft.com/office/powerpoint/2010/main" val="1270943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1.25E-6 3.7037E-6 L 1.25E-6 0.03541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path" presetSubtype="0" decel="100000" fill="hold" grpId="1" nodeType="withEffect">
                                  <p:stCondLst>
                                    <p:cond delay="0"/>
                                  </p:stCondLst>
                                  <p:childTnLst>
                                    <p:animMotion origin="layout" path="M 1.25E-6 3.7037E-6 L 1.25E-6 0.03541 " pathEditMode="relative" rAng="0" ptsTypes="AA">
                                      <p:cBhvr>
                                        <p:cTn id="14" dur="700" spd="-100000" fill="hold"/>
                                        <p:tgtEl>
                                          <p:spTgt spid="16"/>
                                        </p:tgtEl>
                                        <p:attrNameLst>
                                          <p:attrName>ppt_x</p:attrName>
                                          <p:attrName>ppt_y</p:attrName>
                                        </p:attrNameLst>
                                      </p:cBhvr>
                                      <p:rCtr x="0" y="1759"/>
                                    </p:animMotion>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42" presetClass="path" presetSubtype="0" decel="100000" fill="hold" grpId="1" nodeType="withEffect">
                                  <p:stCondLst>
                                    <p:cond delay="0"/>
                                  </p:stCondLst>
                                  <p:childTnLst>
                                    <p:animMotion origin="layout" path="M 1.25E-6 3.7037E-6 L 1.25E-6 0.03541 " pathEditMode="relative" rAng="0" ptsTypes="AA">
                                      <p:cBhvr>
                                        <p:cTn id="19" dur="700" spd="-100000" fill="hold"/>
                                        <p:tgtEl>
                                          <p:spTgt spid="18"/>
                                        </p:tgtEl>
                                        <p:attrNameLst>
                                          <p:attrName>ppt_x</p:attrName>
                                          <p:attrName>ppt_y</p:attrName>
                                        </p:attrNameLst>
                                      </p:cBhvr>
                                      <p:rCtr x="0" y="1759"/>
                                    </p:animMotion>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42" presetClass="path" presetSubtype="0" decel="100000" fill="hold" grpId="1" nodeType="withEffect">
                                  <p:stCondLst>
                                    <p:cond delay="250"/>
                                  </p:stCondLst>
                                  <p:childTnLst>
                                    <p:animMotion origin="layout" path="M 1.25E-6 3.7037E-6 L 1.25E-6 0.03541 " pathEditMode="relative" rAng="0" ptsTypes="AA">
                                      <p:cBhvr>
                                        <p:cTn id="24" dur="700" spd="-100000" fill="hold"/>
                                        <p:tgtEl>
                                          <p:spTgt spid="33"/>
                                        </p:tgtEl>
                                        <p:attrNameLst>
                                          <p:attrName>ppt_x</p:attrName>
                                          <p:attrName>ppt_y</p:attrName>
                                        </p:attrNameLst>
                                      </p:cBhvr>
                                      <p:rCtr x="0" y="1759"/>
                                    </p:animMotion>
                                  </p:childTnLst>
                                </p:cTn>
                              </p:par>
                              <p:par>
                                <p:cTn id="25" presetID="10" presetClass="entr" presetSubtype="0" fill="hold" grpId="0" nodeType="withEffect">
                                  <p:stCondLst>
                                    <p:cond delay="25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42" presetClass="path" presetSubtype="0" decel="100000" fill="hold" grpId="1" nodeType="withEffect">
                                  <p:stCondLst>
                                    <p:cond delay="250"/>
                                  </p:stCondLst>
                                  <p:childTnLst>
                                    <p:animMotion origin="layout" path="M 1.25E-6 3.7037E-6 L 1.25E-6 0.03541 " pathEditMode="relative" rAng="0" ptsTypes="AA">
                                      <p:cBhvr>
                                        <p:cTn id="29" dur="700" spd="-100000" fill="hold"/>
                                        <p:tgtEl>
                                          <p:spTgt spid="24"/>
                                        </p:tgtEl>
                                        <p:attrNameLst>
                                          <p:attrName>ppt_x</p:attrName>
                                          <p:attrName>ppt_y</p:attrName>
                                        </p:attrNameLst>
                                      </p:cBhvr>
                                      <p:rCtr x="0" y="1759"/>
                                    </p:animMotion>
                                  </p:childTnLst>
                                </p:cTn>
                              </p:par>
                              <p:par>
                                <p:cTn id="30" presetID="10" presetClass="entr" presetSubtype="0" fill="hold" grpId="0"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42" presetClass="path" presetSubtype="0" decel="100000" fill="hold" grpId="1" nodeType="withEffect">
                                  <p:stCondLst>
                                    <p:cond delay="250"/>
                                  </p:stCondLst>
                                  <p:childTnLst>
                                    <p:animMotion origin="layout" path="M 1.25E-6 3.7037E-6 L 1.25E-6 0.03541 " pathEditMode="relative" rAng="0" ptsTypes="AA">
                                      <p:cBhvr>
                                        <p:cTn id="34" dur="700" spd="-100000" fill="hold"/>
                                        <p:tgtEl>
                                          <p:spTgt spid="26"/>
                                        </p:tgtEl>
                                        <p:attrNameLst>
                                          <p:attrName>ppt_x</p:attrName>
                                          <p:attrName>ppt_y</p:attrName>
                                        </p:attrNameLst>
                                      </p:cBhvr>
                                      <p:rCtr x="0" y="1759"/>
                                    </p:animMotion>
                                  </p:childTnLst>
                                </p:cTn>
                              </p:par>
                              <p:par>
                                <p:cTn id="35" presetID="10" presetClass="entr" presetSubtype="0" fill="hold" grpId="0" nodeType="withEffect">
                                  <p:stCondLst>
                                    <p:cond delay="25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42" presetClass="path" presetSubtype="0" decel="100000" fill="hold" grpId="1" nodeType="withEffect">
                                  <p:stCondLst>
                                    <p:cond delay="250"/>
                                  </p:stCondLst>
                                  <p:childTnLst>
                                    <p:animMotion origin="layout" path="M 1.25E-6 3.7037E-6 L 1.25E-6 0.03541 " pathEditMode="relative" rAng="0" ptsTypes="AA">
                                      <p:cBhvr>
                                        <p:cTn id="39" dur="700" spd="-100000" fill="hold"/>
                                        <p:tgtEl>
                                          <p:spTgt spid="3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33" grpId="0" animBg="1"/>
      <p:bldP spid="33" grpId="1" animBg="1"/>
      <p:bldP spid="24" grpId="0"/>
      <p:bldP spid="24" grpId="1"/>
      <p:bldP spid="35" grpId="0" animBg="1"/>
      <p:bldP spid="35" grpId="1" animBg="1"/>
      <p:bldP spid="26" grpId="0"/>
      <p:bldP spid="26" grpId="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D7C17C05-DD7C-8551-9C09-AE93E6FBDED9}"/>
              </a:ext>
              <a:ext uri="{C183D7F6-B498-43B3-948B-1728B52AA6E4}">
                <adec:decorative xmlns:adec="http://schemas.microsoft.com/office/drawing/2017/decorative" val="1"/>
              </a:ext>
            </a:extLst>
          </p:cNvPr>
          <p:cNvSpPr/>
          <p:nvPr/>
        </p:nvSpPr>
        <p:spPr bwMode="auto">
          <a:xfrm rot="5400000">
            <a:off x="5404450" y="-5404450"/>
            <a:ext cx="6858000" cy="17666900"/>
          </a:xfrm>
          <a:prstGeom prst="round2SameRect">
            <a:avLst>
              <a:gd name="adj1" fmla="val 50000"/>
              <a:gd name="adj2" fmla="val 0"/>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7" name="Rectangle: Top Corners Rounded 6">
            <a:extLst>
              <a:ext uri="{FF2B5EF4-FFF2-40B4-BE49-F238E27FC236}">
                <a16:creationId xmlns:a16="http://schemas.microsoft.com/office/drawing/2014/main" id="{31239FCB-0FEF-CF61-8220-CDBE7D65F15D}"/>
              </a:ext>
              <a:ext uri="{C183D7F6-B498-43B3-948B-1728B52AA6E4}">
                <adec:decorative xmlns:adec="http://schemas.microsoft.com/office/drawing/2017/decorative" val="1"/>
              </a:ext>
            </a:extLst>
          </p:cNvPr>
          <p:cNvSpPr/>
          <p:nvPr/>
        </p:nvSpPr>
        <p:spPr bwMode="auto">
          <a:xfrm rot="16200000">
            <a:off x="8167709" y="-1610655"/>
            <a:ext cx="1646455" cy="6402132"/>
          </a:xfrm>
          <a:prstGeom prst="round2SameRect">
            <a:avLst>
              <a:gd name="adj1" fmla="val 50000"/>
              <a:gd name="adj2" fmla="val 0"/>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9" name="Rectangle: Top Corners Rounded 8">
            <a:extLst>
              <a:ext uri="{FF2B5EF4-FFF2-40B4-BE49-F238E27FC236}">
                <a16:creationId xmlns:a16="http://schemas.microsoft.com/office/drawing/2014/main" id="{A513A436-2060-4E2B-4C22-468EE3432D10}"/>
              </a:ext>
              <a:ext uri="{C183D7F6-B498-43B3-948B-1728B52AA6E4}">
                <adec:decorative xmlns:adec="http://schemas.microsoft.com/office/drawing/2017/decorative" val="1"/>
              </a:ext>
            </a:extLst>
          </p:cNvPr>
          <p:cNvSpPr/>
          <p:nvPr/>
        </p:nvSpPr>
        <p:spPr bwMode="auto">
          <a:xfrm rot="16200000">
            <a:off x="8167707" y="-1614960"/>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2" name="Title 1">
            <a:extLst>
              <a:ext uri="{FF2B5EF4-FFF2-40B4-BE49-F238E27FC236}">
                <a16:creationId xmlns:a16="http://schemas.microsoft.com/office/drawing/2014/main" id="{57549A2A-C058-4323-9592-BBF447AD2CC0}"/>
              </a:ext>
            </a:extLst>
          </p:cNvPr>
          <p:cNvSpPr>
            <a:spLocks noGrp="1"/>
          </p:cNvSpPr>
          <p:nvPr>
            <p:ph type="title"/>
          </p:nvPr>
        </p:nvSpPr>
        <p:spPr>
          <a:xfrm>
            <a:off x="588264" y="1951672"/>
            <a:ext cx="4647515" cy="2954655"/>
          </a:xfrm>
        </p:spPr>
        <p:txBody>
          <a:bodyPr/>
          <a:lstStyle/>
          <a:p>
            <a:r>
              <a:rPr lang="en-US" sz="3200"/>
              <a:t>Empower security teams with unified DevOps security management across multipipeline and multicloud environments </a:t>
            </a:r>
          </a:p>
        </p:txBody>
      </p:sp>
      <p:sp>
        <p:nvSpPr>
          <p:cNvPr id="13" name="TextBox 12">
            <a:extLst>
              <a:ext uri="{FF2B5EF4-FFF2-40B4-BE49-F238E27FC236}">
                <a16:creationId xmlns:a16="http://schemas.microsoft.com/office/drawing/2014/main" id="{AD6A3D15-F0E2-4234-A31B-D58EDC7F0EFA}"/>
              </a:ext>
            </a:extLst>
          </p:cNvPr>
          <p:cNvSpPr txBox="1"/>
          <p:nvPr/>
        </p:nvSpPr>
        <p:spPr>
          <a:xfrm>
            <a:off x="7483653" y="1278330"/>
            <a:ext cx="3373400" cy="615553"/>
          </a:xfrm>
          <a:prstGeom prst="rect">
            <a:avLst/>
          </a:prstGeom>
          <a:noFill/>
        </p:spPr>
        <p:txBody>
          <a:bodyPr wrap="square" lIns="182880" tIns="0" rIns="182880" bIns="0" rtlCol="0" anchor="t">
            <a:spAutoFit/>
          </a:bodyPr>
          <a:lstStyle/>
          <a:p>
            <a:pPr marL="0" marR="0" lvl="0" indent="0" defTabSz="914367"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gradFill>
                  <a:gsLst>
                    <a:gs pos="83000">
                      <a:schemeClr val="tx2"/>
                    </a:gs>
                    <a:gs pos="100000">
                      <a:schemeClr val="tx2"/>
                    </a:gs>
                  </a:gsLst>
                  <a:lin ang="5400000" scaled="1"/>
                </a:gradFill>
                <a:effectLst/>
                <a:uLnTx/>
                <a:uFillTx/>
                <a:latin typeface="Segoe UI Semibold"/>
                <a:ea typeface="+mn-ea"/>
                <a:cs typeface="Segoe UI"/>
              </a:rPr>
              <a:t>Unify visibility into DevOps security posture</a:t>
            </a:r>
          </a:p>
        </p:txBody>
      </p:sp>
      <p:grpSp>
        <p:nvGrpSpPr>
          <p:cNvPr id="16" name="Group 15">
            <a:extLst>
              <a:ext uri="{FF2B5EF4-FFF2-40B4-BE49-F238E27FC236}">
                <a16:creationId xmlns:a16="http://schemas.microsoft.com/office/drawing/2014/main" id="{95A1FCD6-FA9E-B707-43A7-1F0032BD8EED}"/>
              </a:ext>
              <a:ext uri="{C183D7F6-B498-43B3-948B-1728B52AA6E4}">
                <adec:decorative xmlns:adec="http://schemas.microsoft.com/office/drawing/2017/decorative" val="1"/>
              </a:ext>
            </a:extLst>
          </p:cNvPr>
          <p:cNvGrpSpPr/>
          <p:nvPr/>
        </p:nvGrpSpPr>
        <p:grpSpPr>
          <a:xfrm>
            <a:off x="5973806" y="906566"/>
            <a:ext cx="1359081" cy="1359081"/>
            <a:chOff x="5121056" y="2396524"/>
            <a:chExt cx="1467553" cy="1467553"/>
          </a:xfrm>
        </p:grpSpPr>
        <p:sp>
          <p:nvSpPr>
            <p:cNvPr id="48" name="Oval 47">
              <a:extLst>
                <a:ext uri="{FF2B5EF4-FFF2-40B4-BE49-F238E27FC236}">
                  <a16:creationId xmlns:a16="http://schemas.microsoft.com/office/drawing/2014/main" id="{D0B500EB-7A5B-013D-0FA0-6D68042FA0E3}"/>
                </a:ext>
              </a:extLst>
            </p:cNvPr>
            <p:cNvSpPr/>
            <p:nvPr/>
          </p:nvSpPr>
          <p:spPr>
            <a:xfrm>
              <a:off x="5121056" y="2396524"/>
              <a:ext cx="1467553" cy="1467553"/>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monitor">
              <a:extLst>
                <a:ext uri="{FF2B5EF4-FFF2-40B4-BE49-F238E27FC236}">
                  <a16:creationId xmlns:a16="http://schemas.microsoft.com/office/drawing/2014/main" id="{3616D2AD-5322-39F8-70AE-89CE32129FCB}"/>
                </a:ext>
              </a:extLst>
            </p:cNvPr>
            <p:cNvSpPr>
              <a:spLocks noChangeAspect="1" noEditPoints="1"/>
            </p:cNvSpPr>
            <p:nvPr/>
          </p:nvSpPr>
          <p:spPr bwMode="auto">
            <a:xfrm>
              <a:off x="5467082" y="2833131"/>
              <a:ext cx="775500" cy="594339"/>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15" name="Graphic 14" descr="Infinity outline">
              <a:extLst>
                <a:ext uri="{FF2B5EF4-FFF2-40B4-BE49-F238E27FC236}">
                  <a16:creationId xmlns:a16="http://schemas.microsoft.com/office/drawing/2014/main" id="{9F8F6735-FF8D-A090-D35F-2758AE9BC0D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9881" y="2852524"/>
              <a:ext cx="454664" cy="454664"/>
            </a:xfrm>
            <a:prstGeom prst="rect">
              <a:avLst/>
            </a:prstGeom>
          </p:spPr>
        </p:pic>
      </p:grpSp>
      <p:grpSp>
        <p:nvGrpSpPr>
          <p:cNvPr id="3" name="Group 2">
            <a:extLst>
              <a:ext uri="{FF2B5EF4-FFF2-40B4-BE49-F238E27FC236}">
                <a16:creationId xmlns:a16="http://schemas.microsoft.com/office/drawing/2014/main" id="{F1E750B5-C142-BC6F-5686-BF78D8445970}"/>
              </a:ext>
              <a:ext uri="{C183D7F6-B498-43B3-948B-1728B52AA6E4}">
                <adec:decorative xmlns:adec="http://schemas.microsoft.com/office/drawing/2017/decorative" val="1"/>
              </a:ext>
            </a:extLst>
          </p:cNvPr>
          <p:cNvGrpSpPr/>
          <p:nvPr/>
        </p:nvGrpSpPr>
        <p:grpSpPr>
          <a:xfrm>
            <a:off x="5789868" y="2605772"/>
            <a:ext cx="6402132" cy="1646455"/>
            <a:chOff x="5789868" y="2605772"/>
            <a:chExt cx="6402132" cy="1646455"/>
          </a:xfrm>
        </p:grpSpPr>
        <p:sp>
          <p:nvSpPr>
            <p:cNvPr id="14" name="Rectangle: Top Corners Rounded 13">
              <a:extLst>
                <a:ext uri="{FF2B5EF4-FFF2-40B4-BE49-F238E27FC236}">
                  <a16:creationId xmlns:a16="http://schemas.microsoft.com/office/drawing/2014/main" id="{B3E93E0D-D512-227B-338D-002350322E2D}"/>
                </a:ext>
              </a:extLst>
            </p:cNvPr>
            <p:cNvSpPr/>
            <p:nvPr/>
          </p:nvSpPr>
          <p:spPr bwMode="auto">
            <a:xfrm rot="16200000">
              <a:off x="8167706" y="227934"/>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10" name="TextBox 9">
              <a:extLst>
                <a:ext uri="{FF2B5EF4-FFF2-40B4-BE49-F238E27FC236}">
                  <a16:creationId xmlns:a16="http://schemas.microsoft.com/office/drawing/2014/main" id="{0B9E2315-C720-1794-CEF6-ADC66292A87B}"/>
                </a:ext>
              </a:extLst>
            </p:cNvPr>
            <p:cNvSpPr txBox="1"/>
            <p:nvPr/>
          </p:nvSpPr>
          <p:spPr>
            <a:xfrm>
              <a:off x="7483652" y="3121224"/>
              <a:ext cx="3280803" cy="615553"/>
            </a:xfrm>
            <a:prstGeom prst="rect">
              <a:avLst/>
            </a:prstGeom>
            <a:noFill/>
          </p:spPr>
          <p:txBody>
            <a:bodyPr wrap="square" lIns="182880" tIns="0" rIns="182880" bIns="0" rtlCol="0" anchor="t">
              <a:spAutoFit/>
            </a:bodyPr>
            <a:lstStyle/>
            <a:p>
              <a:pPr defTabSz="914367">
                <a:spcAft>
                  <a:spcPts val="1200"/>
                </a:spcAft>
                <a:defRPr/>
              </a:pPr>
              <a:r>
                <a:rPr lang="en-US" sz="2000">
                  <a:gradFill>
                    <a:gsLst>
                      <a:gs pos="83000">
                        <a:schemeClr val="accent1"/>
                      </a:gs>
                      <a:gs pos="100000">
                        <a:schemeClr val="accent1"/>
                      </a:gs>
                    </a:gsLst>
                    <a:lin ang="5400000" scaled="1"/>
                  </a:gradFill>
                  <a:latin typeface="Segoe UI Semibold"/>
                  <a:cs typeface="Segoe UI"/>
                </a:rPr>
                <a:t>Strengthen cloud resource configurations</a:t>
              </a:r>
            </a:p>
          </p:txBody>
        </p:sp>
        <p:grpSp>
          <p:nvGrpSpPr>
            <p:cNvPr id="4" name="Group 3">
              <a:extLst>
                <a:ext uri="{FF2B5EF4-FFF2-40B4-BE49-F238E27FC236}">
                  <a16:creationId xmlns:a16="http://schemas.microsoft.com/office/drawing/2014/main" id="{44AE2FC5-937B-3BB6-DB2E-A1241C6E4284}"/>
                </a:ext>
                <a:ext uri="{C183D7F6-B498-43B3-948B-1728B52AA6E4}">
                  <adec:decorative xmlns:adec="http://schemas.microsoft.com/office/drawing/2017/decorative" val="1"/>
                </a:ext>
              </a:extLst>
            </p:cNvPr>
            <p:cNvGrpSpPr/>
            <p:nvPr/>
          </p:nvGrpSpPr>
          <p:grpSpPr>
            <a:xfrm>
              <a:off x="5977985" y="2751549"/>
              <a:ext cx="1354902" cy="1354902"/>
              <a:chOff x="7568981" y="2401037"/>
              <a:chExt cx="1463040" cy="1463040"/>
            </a:xfrm>
          </p:grpSpPr>
          <p:sp>
            <p:nvSpPr>
              <p:cNvPr id="37" name="Oval 36">
                <a:extLst>
                  <a:ext uri="{FF2B5EF4-FFF2-40B4-BE49-F238E27FC236}">
                    <a16:creationId xmlns:a16="http://schemas.microsoft.com/office/drawing/2014/main" id="{CA971A1F-9E76-4C50-9B1E-3C29CDFA3E39}"/>
                  </a:ext>
                </a:extLst>
              </p:cNvPr>
              <p:cNvSpPr/>
              <p:nvPr/>
            </p:nvSpPr>
            <p:spPr bwMode="auto">
              <a:xfrm>
                <a:off x="7568981" y="2401037"/>
                <a:ext cx="1463040" cy="146304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Embed_ECCE">
                <a:extLst>
                  <a:ext uri="{FF2B5EF4-FFF2-40B4-BE49-F238E27FC236}">
                    <a16:creationId xmlns:a16="http://schemas.microsoft.com/office/drawing/2014/main" id="{A9E40AFF-5282-3BD9-F3A4-BDDDD84B9509}"/>
                  </a:ext>
                </a:extLst>
              </p:cNvPr>
              <p:cNvSpPr>
                <a:spLocks noChangeAspect="1" noEditPoints="1"/>
              </p:cNvSpPr>
              <p:nvPr/>
            </p:nvSpPr>
            <p:spPr bwMode="auto">
              <a:xfrm>
                <a:off x="7812513" y="2714126"/>
                <a:ext cx="975977" cy="836863"/>
              </a:xfrm>
              <a:custGeom>
                <a:avLst/>
                <a:gdLst>
                  <a:gd name="T0" fmla="*/ 672 w 3136"/>
                  <a:gd name="T1" fmla="*/ 2017 h 2689"/>
                  <a:gd name="T2" fmla="*/ 0 w 3136"/>
                  <a:gd name="T3" fmla="*/ 1345 h 2689"/>
                  <a:gd name="T4" fmla="*/ 672 w 3136"/>
                  <a:gd name="T5" fmla="*/ 672 h 2689"/>
                  <a:gd name="T6" fmla="*/ 2464 w 3136"/>
                  <a:gd name="T7" fmla="*/ 2017 h 2689"/>
                  <a:gd name="T8" fmla="*/ 3136 w 3136"/>
                  <a:gd name="T9" fmla="*/ 1345 h 2689"/>
                  <a:gd name="T10" fmla="*/ 2464 w 3136"/>
                  <a:gd name="T11" fmla="*/ 672 h 2689"/>
                  <a:gd name="T12" fmla="*/ 1121 w 3136"/>
                  <a:gd name="T13" fmla="*/ 2689 h 2689"/>
                  <a:gd name="T14" fmla="*/ 2017 w 3136"/>
                  <a:gd name="T15" fmla="*/ 0 h 2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6" h="2689">
                    <a:moveTo>
                      <a:pt x="672" y="2017"/>
                    </a:moveTo>
                    <a:lnTo>
                      <a:pt x="0" y="1345"/>
                    </a:lnTo>
                    <a:lnTo>
                      <a:pt x="672" y="672"/>
                    </a:lnTo>
                    <a:moveTo>
                      <a:pt x="2464" y="2017"/>
                    </a:moveTo>
                    <a:lnTo>
                      <a:pt x="3136" y="1345"/>
                    </a:lnTo>
                    <a:lnTo>
                      <a:pt x="2464" y="672"/>
                    </a:lnTo>
                    <a:moveTo>
                      <a:pt x="1121" y="2689"/>
                    </a:moveTo>
                    <a:lnTo>
                      <a:pt x="2017" y="0"/>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5" name="Group 4">
            <a:extLst>
              <a:ext uri="{FF2B5EF4-FFF2-40B4-BE49-F238E27FC236}">
                <a16:creationId xmlns:a16="http://schemas.microsoft.com/office/drawing/2014/main" id="{F163C53D-AD4A-1B1B-B689-73EC92FD5092}"/>
              </a:ext>
              <a:ext uri="{C183D7F6-B498-43B3-948B-1728B52AA6E4}">
                <adec:decorative xmlns:adec="http://schemas.microsoft.com/office/drawing/2017/decorative" val="1"/>
              </a:ext>
            </a:extLst>
          </p:cNvPr>
          <p:cNvGrpSpPr/>
          <p:nvPr/>
        </p:nvGrpSpPr>
        <p:grpSpPr>
          <a:xfrm>
            <a:off x="5789868" y="4448666"/>
            <a:ext cx="6402132" cy="1646455"/>
            <a:chOff x="5789868" y="4448666"/>
            <a:chExt cx="6402132" cy="1646455"/>
          </a:xfrm>
        </p:grpSpPr>
        <p:sp>
          <p:nvSpPr>
            <p:cNvPr id="17" name="Rectangle: Top Corners Rounded 16">
              <a:extLst>
                <a:ext uri="{FF2B5EF4-FFF2-40B4-BE49-F238E27FC236}">
                  <a16:creationId xmlns:a16="http://schemas.microsoft.com/office/drawing/2014/main" id="{8B2FD702-FE2F-E4CC-A689-CA1FAA1DDA86}"/>
                </a:ext>
              </a:extLst>
            </p:cNvPr>
            <p:cNvSpPr/>
            <p:nvPr/>
          </p:nvSpPr>
          <p:spPr bwMode="auto">
            <a:xfrm rot="16200000">
              <a:off x="8167706" y="2070828"/>
              <a:ext cx="1646455" cy="6402132"/>
            </a:xfrm>
            <a:prstGeom prst="round2SameRect">
              <a:avLst>
                <a:gd name="adj1" fmla="val 50000"/>
                <a:gd name="adj2" fmla="val 0"/>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noAutofit/>
            </a:bodyPr>
            <a:lstStyle/>
            <a:p>
              <a:pPr algn="ctr" defTabSz="932472" fontAlgn="base">
                <a:spcBef>
                  <a:spcPct val="0"/>
                </a:spcBef>
                <a:spcAft>
                  <a:spcPct val="0"/>
                </a:spcAft>
              </a:pPr>
              <a:endParaRPr lang="en-US" sz="1600" err="1">
                <a:solidFill>
                  <a:srgbClr val="FFFFFF"/>
                </a:solidFill>
                <a:latin typeface="Segoe UI"/>
              </a:endParaRPr>
            </a:p>
          </p:txBody>
        </p:sp>
        <p:sp>
          <p:nvSpPr>
            <p:cNvPr id="11" name="TextBox 10">
              <a:extLst>
                <a:ext uri="{FF2B5EF4-FFF2-40B4-BE49-F238E27FC236}">
                  <a16:creationId xmlns:a16="http://schemas.microsoft.com/office/drawing/2014/main" id="{B7198055-D9DD-9318-8E83-8D4785DE172D}"/>
                </a:ext>
              </a:extLst>
            </p:cNvPr>
            <p:cNvSpPr txBox="1"/>
            <p:nvPr/>
          </p:nvSpPr>
          <p:spPr>
            <a:xfrm>
              <a:off x="7483653" y="4994895"/>
              <a:ext cx="3740119" cy="615553"/>
            </a:xfrm>
            <a:prstGeom prst="rect">
              <a:avLst/>
            </a:prstGeom>
            <a:noFill/>
          </p:spPr>
          <p:txBody>
            <a:bodyPr wrap="square" lIns="182880" tIns="0" rIns="182880" bIns="0" rtlCol="0" anchor="t">
              <a:spAutoFit/>
            </a:bodyPr>
            <a:lstStyle/>
            <a:p>
              <a:pPr defTabSz="914367">
                <a:spcAft>
                  <a:spcPts val="1200"/>
                </a:spcAft>
                <a:defRPr/>
              </a:pPr>
              <a:r>
                <a:rPr lang="en-US" sz="2000">
                  <a:gradFill>
                    <a:gsLst>
                      <a:gs pos="83000">
                        <a:schemeClr val="accent3"/>
                      </a:gs>
                      <a:gs pos="100000">
                        <a:schemeClr val="accent3"/>
                      </a:gs>
                    </a:gsLst>
                    <a:lin ang="5400000" scaled="1"/>
                  </a:gradFill>
                  <a:latin typeface="Segoe UI Semibold"/>
                  <a:cs typeface="Segoe UI"/>
                </a:rPr>
                <a:t>Automate with integrated security intelligence</a:t>
              </a:r>
            </a:p>
          </p:txBody>
        </p:sp>
        <p:grpSp>
          <p:nvGrpSpPr>
            <p:cNvPr id="8" name="Group 7">
              <a:extLst>
                <a:ext uri="{FF2B5EF4-FFF2-40B4-BE49-F238E27FC236}">
                  <a16:creationId xmlns:a16="http://schemas.microsoft.com/office/drawing/2014/main" id="{19AA8089-1E1F-C15A-5131-851902E1E4F9}"/>
                </a:ext>
                <a:ext uri="{C183D7F6-B498-43B3-948B-1728B52AA6E4}">
                  <adec:decorative xmlns:adec="http://schemas.microsoft.com/office/drawing/2017/decorative" val="1"/>
                </a:ext>
              </a:extLst>
            </p:cNvPr>
            <p:cNvGrpSpPr/>
            <p:nvPr/>
          </p:nvGrpSpPr>
          <p:grpSpPr>
            <a:xfrm>
              <a:off x="5977985" y="4594443"/>
              <a:ext cx="1354902" cy="1354902"/>
              <a:chOff x="10014649" y="2401037"/>
              <a:chExt cx="1463040" cy="1463040"/>
            </a:xfrm>
          </p:grpSpPr>
          <p:sp>
            <p:nvSpPr>
              <p:cNvPr id="23" name="Oval 22">
                <a:extLst>
                  <a:ext uri="{FF2B5EF4-FFF2-40B4-BE49-F238E27FC236}">
                    <a16:creationId xmlns:a16="http://schemas.microsoft.com/office/drawing/2014/main" id="{6043AF5F-B2DF-4EF2-B7FF-031657BBB3BD}"/>
                  </a:ext>
                </a:extLst>
              </p:cNvPr>
              <p:cNvSpPr/>
              <p:nvPr/>
            </p:nvSpPr>
            <p:spPr bwMode="auto">
              <a:xfrm>
                <a:off x="10014649" y="2401037"/>
                <a:ext cx="1463040" cy="146304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nvGrpSpPr>
              <p:cNvPr id="24" name="Group 23">
                <a:extLst>
                  <a:ext uri="{FF2B5EF4-FFF2-40B4-BE49-F238E27FC236}">
                    <a16:creationId xmlns:a16="http://schemas.microsoft.com/office/drawing/2014/main" id="{5912E481-A5DD-4774-B759-3C0F81A17B25}"/>
                  </a:ext>
                </a:extLst>
              </p:cNvPr>
              <p:cNvGrpSpPr/>
              <p:nvPr/>
            </p:nvGrpSpPr>
            <p:grpSpPr>
              <a:xfrm>
                <a:off x="10188920" y="2831627"/>
                <a:ext cx="981330" cy="637130"/>
                <a:chOff x="10313194" y="2839377"/>
                <a:chExt cx="833113" cy="540900"/>
              </a:xfrm>
            </p:grpSpPr>
            <p:sp>
              <p:nvSpPr>
                <p:cNvPr id="21" name="list_4">
                  <a:extLst>
                    <a:ext uri="{FF2B5EF4-FFF2-40B4-BE49-F238E27FC236}">
                      <a16:creationId xmlns:a16="http://schemas.microsoft.com/office/drawing/2014/main" id="{F1EDEE95-428F-2172-20CF-8F4C0CA59F19}"/>
                    </a:ext>
                  </a:extLst>
                </p:cNvPr>
                <p:cNvSpPr>
                  <a:spLocks noChangeAspect="1" noEditPoints="1"/>
                </p:cNvSpPr>
                <p:nvPr/>
              </p:nvSpPr>
              <p:spPr bwMode="auto">
                <a:xfrm>
                  <a:off x="10346029" y="2839377"/>
                  <a:ext cx="800278" cy="54090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2" name="Rectangle 21">
                  <a:extLst>
                    <a:ext uri="{FF2B5EF4-FFF2-40B4-BE49-F238E27FC236}">
                      <a16:creationId xmlns:a16="http://schemas.microsoft.com/office/drawing/2014/main" id="{68028884-94AC-192F-9BFB-856C2E9244E3}"/>
                    </a:ext>
                  </a:extLst>
                </p:cNvPr>
                <p:cNvSpPr/>
                <p:nvPr/>
              </p:nvSpPr>
              <p:spPr bwMode="auto">
                <a:xfrm>
                  <a:off x="10313194" y="3079856"/>
                  <a:ext cx="259556" cy="280088"/>
                </a:xfrm>
                <a:prstGeom prst="rect">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grpSp>
      <p:pic>
        <p:nvPicPr>
          <p:cNvPr id="19" name="Picture 18">
            <a:extLst>
              <a:ext uri="{FF2B5EF4-FFF2-40B4-BE49-F238E27FC236}">
                <a16:creationId xmlns:a16="http://schemas.microsoft.com/office/drawing/2014/main" id="{22416A15-9EA6-B089-C7D7-E42045B98CA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8589" y="6400800"/>
            <a:ext cx="1733682" cy="220870"/>
          </a:xfrm>
          <a:prstGeom prst="rect">
            <a:avLst/>
          </a:prstGeom>
        </p:spPr>
      </p:pic>
    </p:spTree>
    <p:extLst>
      <p:ext uri="{BB962C8B-B14F-4D97-AF65-F5344CB8AC3E}">
        <p14:creationId xmlns:p14="http://schemas.microsoft.com/office/powerpoint/2010/main" val="238342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50000" fill="hold" grpId="1" nodeType="withEffect">
                                  <p:stCondLst>
                                    <p:cond delay="0"/>
                                  </p:stCondLst>
                                  <p:childTnLst>
                                    <p:animMotion origin="layout" path="M -0.01745 0.00093 L 0.00091 0.00093 " pathEditMode="relative" rAng="0" ptsTypes="AA">
                                      <p:cBhvr>
                                        <p:cTn id="9" dur="500" fill="hold"/>
                                        <p:tgtEl>
                                          <p:spTgt spid="2"/>
                                        </p:tgtEl>
                                        <p:attrNameLst>
                                          <p:attrName>ppt_x</p:attrName>
                                          <p:attrName>ppt_y</p:attrName>
                                        </p:attrNameLst>
                                      </p:cBhvr>
                                      <p:rCtr x="911" y="0"/>
                                    </p:animMotion>
                                  </p:childTnLst>
                                </p:cTn>
                              </p:par>
                              <p:par>
                                <p:cTn id="10" presetID="10" presetClass="entr" presetSubtype="0" decel="5000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2" presetClass="path" presetSubtype="0" decel="50000" fill="hold" grpId="1" nodeType="withEffect">
                                  <p:stCondLst>
                                    <p:cond delay="0"/>
                                  </p:stCondLst>
                                  <p:childTnLst>
                                    <p:animMotion origin="layout" path="M 4.58333E-6 -3.7037E-6 L 0.02057 0.00047 " pathEditMode="relative" rAng="0" ptsTypes="AA">
                                      <p:cBhvr>
                                        <p:cTn id="14" dur="500" spd="-100000" fill="hold"/>
                                        <p:tgtEl>
                                          <p:spTgt spid="26"/>
                                        </p:tgtEl>
                                        <p:attrNameLst>
                                          <p:attrName>ppt_x</p:attrName>
                                          <p:attrName>ppt_y</p:attrName>
                                        </p:attrNameLst>
                                      </p:cBhvr>
                                      <p:rCtr x="1029" y="23"/>
                                    </p:animMotion>
                                  </p:childTnLst>
                                </p:cTn>
                              </p:par>
                              <p:par>
                                <p:cTn id="15" presetID="10" presetClass="entr" presetSubtype="0" decel="5000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2" presetClass="path" presetSubtype="0" decel="50000" fill="hold" nodeType="withEffect">
                                  <p:stCondLst>
                                    <p:cond delay="500"/>
                                  </p:stCondLst>
                                  <p:childTnLst>
                                    <p:animMotion origin="layout" path="M 4.58333E-6 -3.7037E-6 L 0.02057 0.00047 " pathEditMode="relative" rAng="0" ptsTypes="AA">
                                      <p:cBhvr>
                                        <p:cTn id="19" dur="500" spd="-100000" fill="hold"/>
                                        <p:tgtEl>
                                          <p:spTgt spid="5"/>
                                        </p:tgtEl>
                                        <p:attrNameLst>
                                          <p:attrName>ppt_x</p:attrName>
                                          <p:attrName>ppt_y</p:attrName>
                                        </p:attrNameLst>
                                      </p:cBhvr>
                                      <p:rCtr x="1029" y="23"/>
                                    </p:animMotion>
                                  </p:childTnLst>
                                </p:cTn>
                              </p:par>
                              <p:par>
                                <p:cTn id="20" presetID="10" presetClass="entr" presetSubtype="0" decel="50000"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42" presetClass="path" presetSubtype="0" decel="50000" fill="hold" nodeType="withEffect">
                                  <p:stCondLst>
                                    <p:cond delay="250"/>
                                  </p:stCondLst>
                                  <p:childTnLst>
                                    <p:animMotion origin="layout" path="M 4.58333E-6 -3.7037E-6 L 0.02057 0.00047 " pathEditMode="relative" rAng="0" ptsTypes="AA">
                                      <p:cBhvr>
                                        <p:cTn id="24" dur="500" spd="-100000" fill="hold"/>
                                        <p:tgtEl>
                                          <p:spTgt spid="3"/>
                                        </p:tgtEl>
                                        <p:attrNameLst>
                                          <p:attrName>ppt_x</p:attrName>
                                          <p:attrName>ppt_y</p:attrName>
                                        </p:attrNameLst>
                                      </p:cBhvr>
                                      <p:rCtr x="1029" y="23"/>
                                    </p:animMotion>
                                  </p:childTnLst>
                                </p:cTn>
                              </p:par>
                              <p:par>
                                <p:cTn id="25" presetID="10" presetClass="entr" presetSubtype="0" decel="5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decel="50000" fill="hold" grpId="1" nodeType="withEffect">
                                  <p:stCondLst>
                                    <p:cond delay="0"/>
                                  </p:stCondLst>
                                  <p:childTnLst>
                                    <p:animMotion origin="layout" path="M 4.58333E-6 -3.7037E-6 L 0.02057 0.00047 " pathEditMode="relative" rAng="0" ptsTypes="AA">
                                      <p:cBhvr>
                                        <p:cTn id="29" dur="500" spd="-100000" fill="hold"/>
                                        <p:tgtEl>
                                          <p:spTgt spid="9"/>
                                        </p:tgtEl>
                                        <p:attrNameLst>
                                          <p:attrName>ppt_x</p:attrName>
                                          <p:attrName>ppt_y</p:attrName>
                                        </p:attrNameLst>
                                      </p:cBhvr>
                                      <p:rCtr x="1029" y="23"/>
                                    </p:animMotion>
                                  </p:childTnLst>
                                </p:cTn>
                              </p:par>
                              <p:par>
                                <p:cTn id="30" presetID="10" presetClass="entr" presetSubtype="0" decel="5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42" presetClass="path" presetSubtype="0" decel="50000" fill="hold" grpId="1" nodeType="withEffect">
                                  <p:stCondLst>
                                    <p:cond delay="0"/>
                                  </p:stCondLst>
                                  <p:childTnLst>
                                    <p:animMotion origin="layout" path="M 4.58333E-6 -3.7037E-6 L 0.02057 0.00047 " pathEditMode="relative" rAng="0" ptsTypes="AA">
                                      <p:cBhvr>
                                        <p:cTn id="34" dur="500" spd="-100000" fill="hold"/>
                                        <p:tgtEl>
                                          <p:spTgt spid="13"/>
                                        </p:tgtEl>
                                        <p:attrNameLst>
                                          <p:attrName>ppt_x</p:attrName>
                                          <p:attrName>ppt_y</p:attrName>
                                        </p:attrNameLst>
                                      </p:cBhvr>
                                      <p:rCtr x="1029" y="23"/>
                                    </p:animMotion>
                                  </p:childTnLst>
                                </p:cTn>
                              </p:par>
                              <p:par>
                                <p:cTn id="35" presetID="10" presetClass="entr" presetSubtype="0" decel="5000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42" presetClass="path" presetSubtype="0" decel="50000" fill="hold" nodeType="withEffect">
                                  <p:stCondLst>
                                    <p:cond delay="0"/>
                                  </p:stCondLst>
                                  <p:childTnLst>
                                    <p:animMotion origin="layout" path="M 4.58333E-6 -3.7037E-6 L 0.02057 0.00047 " pathEditMode="relative" rAng="0" ptsTypes="AA">
                                      <p:cBhvr>
                                        <p:cTn id="39" dur="500" spd="-100000" fill="hold"/>
                                        <p:tgtEl>
                                          <p:spTgt spid="16"/>
                                        </p:tgtEl>
                                        <p:attrNameLst>
                                          <p:attrName>ppt_x</p:attrName>
                                          <p:attrName>ppt_y</p:attrName>
                                        </p:attrNameLst>
                                      </p:cBhvr>
                                      <p:rCtr x="102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9" grpId="0" animBg="1"/>
      <p:bldP spid="9" grpId="1" animBg="1"/>
      <p:bldP spid="2" grpId="0"/>
      <p:bldP spid="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04023-35AC-7DEB-BBFB-6362D59D25D9}"/>
              </a:ext>
            </a:extLst>
          </p:cNvPr>
          <p:cNvSpPr>
            <a:spLocks noGrp="1"/>
          </p:cNvSpPr>
          <p:nvPr>
            <p:ph type="title"/>
          </p:nvPr>
        </p:nvSpPr>
        <p:spPr>
          <a:xfrm>
            <a:off x="588263" y="386194"/>
            <a:ext cx="11018520" cy="492443"/>
          </a:xfrm>
        </p:spPr>
        <p:txBody>
          <a:bodyPr/>
          <a:lstStyle/>
          <a:p>
            <a:r>
              <a:rPr lang="en-US"/>
              <a:t>Unify visibility into DevOps security posture</a:t>
            </a:r>
          </a:p>
        </p:txBody>
      </p:sp>
      <p:grpSp>
        <p:nvGrpSpPr>
          <p:cNvPr id="25" name="Group 24">
            <a:extLst>
              <a:ext uri="{FF2B5EF4-FFF2-40B4-BE49-F238E27FC236}">
                <a16:creationId xmlns:a16="http://schemas.microsoft.com/office/drawing/2014/main" id="{67D9904A-1959-7DDE-8C8F-3468B49F91C6}"/>
              </a:ext>
              <a:ext uri="{C183D7F6-B498-43B3-948B-1728B52AA6E4}">
                <adec:decorative xmlns:adec="http://schemas.microsoft.com/office/drawing/2017/decorative" val="1"/>
              </a:ext>
            </a:extLst>
          </p:cNvPr>
          <p:cNvGrpSpPr/>
          <p:nvPr/>
        </p:nvGrpSpPr>
        <p:grpSpPr>
          <a:xfrm>
            <a:off x="11250462" y="357165"/>
            <a:ext cx="685800" cy="685800"/>
            <a:chOff x="5121056" y="2396522"/>
            <a:chExt cx="1424456" cy="1478181"/>
          </a:xfrm>
        </p:grpSpPr>
        <p:sp>
          <p:nvSpPr>
            <p:cNvPr id="26" name="Oval 25">
              <a:extLst>
                <a:ext uri="{FF2B5EF4-FFF2-40B4-BE49-F238E27FC236}">
                  <a16:creationId xmlns:a16="http://schemas.microsoft.com/office/drawing/2014/main" id="{C8B314E8-5228-38E1-CE90-E6B51734CE68}"/>
                </a:ext>
              </a:extLst>
            </p:cNvPr>
            <p:cNvSpPr/>
            <p:nvPr/>
          </p:nvSpPr>
          <p:spPr>
            <a:xfrm>
              <a:off x="5121056" y="2396522"/>
              <a:ext cx="1424456" cy="1478181"/>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7" name="monitor">
              <a:extLst>
                <a:ext uri="{FF2B5EF4-FFF2-40B4-BE49-F238E27FC236}">
                  <a16:creationId xmlns:a16="http://schemas.microsoft.com/office/drawing/2014/main" id="{69112718-84D7-4873-DB13-C8BAE317BDE9}"/>
                </a:ext>
              </a:extLst>
            </p:cNvPr>
            <p:cNvSpPr>
              <a:spLocks noChangeAspect="1" noEditPoints="1"/>
            </p:cNvSpPr>
            <p:nvPr/>
          </p:nvSpPr>
          <p:spPr bwMode="auto">
            <a:xfrm>
              <a:off x="5467082" y="2833131"/>
              <a:ext cx="775500" cy="594339"/>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pic>
          <p:nvPicPr>
            <p:cNvPr id="28" name="Graphic 27" descr="Infinity outline">
              <a:extLst>
                <a:ext uri="{FF2B5EF4-FFF2-40B4-BE49-F238E27FC236}">
                  <a16:creationId xmlns:a16="http://schemas.microsoft.com/office/drawing/2014/main" id="{084F4A2C-489F-4AF9-C404-81826C6A2E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29881" y="2852524"/>
              <a:ext cx="454664" cy="454664"/>
            </a:xfrm>
            <a:prstGeom prst="rect">
              <a:avLst/>
            </a:prstGeom>
          </p:spPr>
        </p:pic>
      </p:grpSp>
      <p:pic>
        <p:nvPicPr>
          <p:cNvPr id="4" name="Picture 3">
            <a:extLst>
              <a:ext uri="{FF2B5EF4-FFF2-40B4-BE49-F238E27FC236}">
                <a16:creationId xmlns:a16="http://schemas.microsoft.com/office/drawing/2014/main" id="{3C6DDEE8-C0CF-891D-F733-C831B7DB8936}"/>
              </a:ext>
            </a:extLst>
          </p:cNvPr>
          <p:cNvPicPr>
            <a:picLocks noChangeAspect="1"/>
          </p:cNvPicPr>
          <p:nvPr/>
        </p:nvPicPr>
        <p:blipFill>
          <a:blip r:embed="rId5"/>
          <a:stretch>
            <a:fillRect/>
          </a:stretch>
        </p:blipFill>
        <p:spPr>
          <a:xfrm>
            <a:off x="158445" y="1315219"/>
            <a:ext cx="11875110" cy="5359675"/>
          </a:xfrm>
          <a:prstGeom prst="rect">
            <a:avLst/>
          </a:prstGeom>
        </p:spPr>
      </p:pic>
    </p:spTree>
    <p:extLst>
      <p:ext uri="{BB962C8B-B14F-4D97-AF65-F5344CB8AC3E}">
        <p14:creationId xmlns:p14="http://schemas.microsoft.com/office/powerpoint/2010/main" val="105182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FC83F5-6256-507D-5DBF-600455BED0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5018" y="11860796"/>
            <a:ext cx="1733682" cy="220870"/>
          </a:xfrm>
          <a:prstGeom prst="rect">
            <a:avLst/>
          </a:prstGeom>
        </p:spPr>
      </p:pic>
      <p:sp>
        <p:nvSpPr>
          <p:cNvPr id="3" name="Title 2">
            <a:extLst>
              <a:ext uri="{FF2B5EF4-FFF2-40B4-BE49-F238E27FC236}">
                <a16:creationId xmlns:a16="http://schemas.microsoft.com/office/drawing/2014/main" id="{E30F7F8E-42D4-8FDB-8186-2281FD32A1CD}"/>
              </a:ext>
            </a:extLst>
          </p:cNvPr>
          <p:cNvSpPr txBox="1">
            <a:spLocks noGrp="1"/>
          </p:cNvSpPr>
          <p:nvPr>
            <p:ph type="title" idx="4294967295"/>
          </p:nvPr>
        </p:nvSpPr>
        <p:spPr>
          <a:xfrm>
            <a:off x="277055" y="437151"/>
            <a:ext cx="10129250" cy="492443"/>
          </a:xfrm>
          <a:prstGeom prst="rect">
            <a:avLst/>
          </a:prstGeom>
          <a:noFill/>
          <a:ln>
            <a:noFill/>
            <a:prstDash/>
          </a:ln>
          <a:effectLst/>
        </p:spPr>
        <p:txBody>
          <a:bodyPr rot="0" spcFirstLastPara="0" vertOverflow="overflow" horzOverflow="overflow" vert="horz" wrap="square" lIns="182880" tIns="0" rIns="18288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pitchFamily="34" charset="0"/>
              </a:rPr>
              <a:t>Strengthen cloud resource configurations in code</a:t>
            </a:r>
          </a:p>
        </p:txBody>
      </p:sp>
      <p:pic>
        <p:nvPicPr>
          <p:cNvPr id="5" name="Picture 4">
            <a:extLst>
              <a:ext uri="{FF2B5EF4-FFF2-40B4-BE49-F238E27FC236}">
                <a16:creationId xmlns:a16="http://schemas.microsoft.com/office/drawing/2014/main" id="{C0B14999-CDC5-9835-492C-78E524258D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4934" y="1156508"/>
            <a:ext cx="10033180" cy="5643664"/>
          </a:xfrm>
          <a:prstGeom prst="rect">
            <a:avLst/>
          </a:prstGeom>
        </p:spPr>
      </p:pic>
      <p:grpSp>
        <p:nvGrpSpPr>
          <p:cNvPr id="6" name="Group 5">
            <a:extLst>
              <a:ext uri="{FF2B5EF4-FFF2-40B4-BE49-F238E27FC236}">
                <a16:creationId xmlns:a16="http://schemas.microsoft.com/office/drawing/2014/main" id="{248187FD-C031-60CA-8FDD-B6EF36163F1E}"/>
              </a:ext>
              <a:ext uri="{C183D7F6-B498-43B3-948B-1728B52AA6E4}">
                <adec:decorative xmlns:adec="http://schemas.microsoft.com/office/drawing/2017/decorative" val="1"/>
              </a:ext>
            </a:extLst>
          </p:cNvPr>
          <p:cNvGrpSpPr/>
          <p:nvPr/>
        </p:nvGrpSpPr>
        <p:grpSpPr>
          <a:xfrm>
            <a:off x="11349657" y="480455"/>
            <a:ext cx="599224" cy="581232"/>
            <a:chOff x="7568981" y="2401037"/>
            <a:chExt cx="1463040" cy="1463040"/>
          </a:xfrm>
        </p:grpSpPr>
        <p:sp>
          <p:nvSpPr>
            <p:cNvPr id="9" name="Oval 8">
              <a:extLst>
                <a:ext uri="{FF2B5EF4-FFF2-40B4-BE49-F238E27FC236}">
                  <a16:creationId xmlns:a16="http://schemas.microsoft.com/office/drawing/2014/main" id="{22AA923B-4982-99D3-DCA1-63099D55B8F4}"/>
                </a:ext>
              </a:extLst>
            </p:cNvPr>
            <p:cNvSpPr/>
            <p:nvPr/>
          </p:nvSpPr>
          <p:spPr bwMode="auto">
            <a:xfrm>
              <a:off x="7568981" y="2401037"/>
              <a:ext cx="1463040" cy="1463040"/>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Embed_ECCE">
              <a:extLst>
                <a:ext uri="{FF2B5EF4-FFF2-40B4-BE49-F238E27FC236}">
                  <a16:creationId xmlns:a16="http://schemas.microsoft.com/office/drawing/2014/main" id="{EFE343D8-AB95-6B80-EEC5-5BBF8E987A15}"/>
                </a:ext>
              </a:extLst>
            </p:cNvPr>
            <p:cNvSpPr>
              <a:spLocks noChangeAspect="1" noEditPoints="1"/>
            </p:cNvSpPr>
            <p:nvPr/>
          </p:nvSpPr>
          <p:spPr bwMode="auto">
            <a:xfrm>
              <a:off x="7812513" y="2714126"/>
              <a:ext cx="975977" cy="836863"/>
            </a:xfrm>
            <a:custGeom>
              <a:avLst/>
              <a:gdLst>
                <a:gd name="T0" fmla="*/ 672 w 3136"/>
                <a:gd name="T1" fmla="*/ 2017 h 2689"/>
                <a:gd name="T2" fmla="*/ 0 w 3136"/>
                <a:gd name="T3" fmla="*/ 1345 h 2689"/>
                <a:gd name="T4" fmla="*/ 672 w 3136"/>
                <a:gd name="T5" fmla="*/ 672 h 2689"/>
                <a:gd name="T6" fmla="*/ 2464 w 3136"/>
                <a:gd name="T7" fmla="*/ 2017 h 2689"/>
                <a:gd name="T8" fmla="*/ 3136 w 3136"/>
                <a:gd name="T9" fmla="*/ 1345 h 2689"/>
                <a:gd name="T10" fmla="*/ 2464 w 3136"/>
                <a:gd name="T11" fmla="*/ 672 h 2689"/>
                <a:gd name="T12" fmla="*/ 1121 w 3136"/>
                <a:gd name="T13" fmla="*/ 2689 h 2689"/>
                <a:gd name="T14" fmla="*/ 2017 w 3136"/>
                <a:gd name="T15" fmla="*/ 0 h 2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6" h="2689">
                  <a:moveTo>
                    <a:pt x="672" y="2017"/>
                  </a:moveTo>
                  <a:lnTo>
                    <a:pt x="0" y="1345"/>
                  </a:lnTo>
                  <a:lnTo>
                    <a:pt x="672" y="672"/>
                  </a:lnTo>
                  <a:moveTo>
                    <a:pt x="2464" y="2017"/>
                  </a:moveTo>
                  <a:lnTo>
                    <a:pt x="3136" y="1345"/>
                  </a:lnTo>
                  <a:lnTo>
                    <a:pt x="2464" y="672"/>
                  </a:lnTo>
                  <a:moveTo>
                    <a:pt x="1121" y="2689"/>
                  </a:moveTo>
                  <a:lnTo>
                    <a:pt x="2017" y="0"/>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Tree>
    <p:extLst>
      <p:ext uri="{BB962C8B-B14F-4D97-AF65-F5344CB8AC3E}">
        <p14:creationId xmlns:p14="http://schemas.microsoft.com/office/powerpoint/2010/main" val="230133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FC83F5-6256-507D-5DBF-600455BED0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5018" y="11860796"/>
            <a:ext cx="1733682" cy="220870"/>
          </a:xfrm>
          <a:prstGeom prst="rect">
            <a:avLst/>
          </a:prstGeom>
        </p:spPr>
      </p:pic>
      <p:sp>
        <p:nvSpPr>
          <p:cNvPr id="8" name="Title 7">
            <a:extLst>
              <a:ext uri="{FF2B5EF4-FFF2-40B4-BE49-F238E27FC236}">
                <a16:creationId xmlns:a16="http://schemas.microsoft.com/office/drawing/2014/main" id="{5E1E319C-286F-490F-70D3-B6FFAFA2358C}"/>
              </a:ext>
            </a:extLst>
          </p:cNvPr>
          <p:cNvSpPr txBox="1">
            <a:spLocks noGrp="1"/>
          </p:cNvSpPr>
          <p:nvPr>
            <p:ph type="title" idx="4294967295"/>
          </p:nvPr>
        </p:nvSpPr>
        <p:spPr>
          <a:xfrm>
            <a:off x="277054" y="334892"/>
            <a:ext cx="9098958" cy="492443"/>
          </a:xfrm>
          <a:prstGeom prst="rect">
            <a:avLst/>
          </a:prstGeom>
          <a:noFill/>
          <a:ln>
            <a:noFill/>
            <a:prstDash/>
          </a:ln>
          <a:effectLst/>
        </p:spPr>
        <p:txBody>
          <a:bodyPr rot="0" spcFirstLastPara="0" vertOverflow="overflow" horzOverflow="overflow" vert="horz" wrap="square" lIns="182880" tIns="0" rIns="18288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pitchFamily="34" charset="0"/>
              </a:rPr>
              <a:t>Automate with integrated security intelligence</a:t>
            </a:r>
          </a:p>
        </p:txBody>
      </p:sp>
      <p:grpSp>
        <p:nvGrpSpPr>
          <p:cNvPr id="9" name="Group 8">
            <a:extLst>
              <a:ext uri="{FF2B5EF4-FFF2-40B4-BE49-F238E27FC236}">
                <a16:creationId xmlns:a16="http://schemas.microsoft.com/office/drawing/2014/main" id="{7E682E07-B5D7-0A56-C761-EBF4B1EC61D8}"/>
              </a:ext>
              <a:ext uri="{C183D7F6-B498-43B3-948B-1728B52AA6E4}">
                <adec:decorative xmlns:adec="http://schemas.microsoft.com/office/drawing/2017/decorative" val="1"/>
              </a:ext>
            </a:extLst>
          </p:cNvPr>
          <p:cNvGrpSpPr/>
          <p:nvPr/>
        </p:nvGrpSpPr>
        <p:grpSpPr>
          <a:xfrm>
            <a:off x="11464120" y="197698"/>
            <a:ext cx="625448" cy="629637"/>
            <a:chOff x="10014649" y="2401037"/>
            <a:chExt cx="1463040" cy="1463040"/>
          </a:xfrm>
        </p:grpSpPr>
        <p:sp>
          <p:nvSpPr>
            <p:cNvPr id="10" name="Oval 9">
              <a:extLst>
                <a:ext uri="{FF2B5EF4-FFF2-40B4-BE49-F238E27FC236}">
                  <a16:creationId xmlns:a16="http://schemas.microsoft.com/office/drawing/2014/main" id="{3C5D559A-5E22-3818-8052-AA8C0AA2CD50}"/>
                </a:ext>
              </a:extLst>
            </p:cNvPr>
            <p:cNvSpPr/>
            <p:nvPr/>
          </p:nvSpPr>
          <p:spPr bwMode="auto">
            <a:xfrm>
              <a:off x="10014649" y="2401037"/>
              <a:ext cx="1463040" cy="146304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nvGrpSpPr>
            <p:cNvPr id="11" name="Group 10">
              <a:extLst>
                <a:ext uri="{FF2B5EF4-FFF2-40B4-BE49-F238E27FC236}">
                  <a16:creationId xmlns:a16="http://schemas.microsoft.com/office/drawing/2014/main" id="{4E54E311-65CA-4C9C-7435-212DB238AD34}"/>
                </a:ext>
              </a:extLst>
            </p:cNvPr>
            <p:cNvGrpSpPr/>
            <p:nvPr/>
          </p:nvGrpSpPr>
          <p:grpSpPr>
            <a:xfrm>
              <a:off x="10188920" y="2831627"/>
              <a:ext cx="981330" cy="637130"/>
              <a:chOff x="10313194" y="2839377"/>
              <a:chExt cx="833113" cy="540900"/>
            </a:xfrm>
          </p:grpSpPr>
          <p:sp>
            <p:nvSpPr>
              <p:cNvPr id="12" name="list_4">
                <a:extLst>
                  <a:ext uri="{FF2B5EF4-FFF2-40B4-BE49-F238E27FC236}">
                    <a16:creationId xmlns:a16="http://schemas.microsoft.com/office/drawing/2014/main" id="{AC02DD0D-4EBB-A5B7-208E-894F2BDC87A7}"/>
                  </a:ext>
                </a:extLst>
              </p:cNvPr>
              <p:cNvSpPr>
                <a:spLocks noChangeAspect="1" noEditPoints="1"/>
              </p:cNvSpPr>
              <p:nvPr/>
            </p:nvSpPr>
            <p:spPr bwMode="auto">
              <a:xfrm>
                <a:off x="10346029" y="2839377"/>
                <a:ext cx="800278" cy="54090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grpFill/>
              <a:ln w="285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13" name="Rectangle 12">
                <a:extLst>
                  <a:ext uri="{FF2B5EF4-FFF2-40B4-BE49-F238E27FC236}">
                    <a16:creationId xmlns:a16="http://schemas.microsoft.com/office/drawing/2014/main" id="{4798098D-29E5-F73A-7897-2C32D0A60150}"/>
                  </a:ext>
                </a:extLst>
              </p:cNvPr>
              <p:cNvSpPr/>
              <p:nvPr/>
            </p:nvSpPr>
            <p:spPr bwMode="auto">
              <a:xfrm>
                <a:off x="10313194" y="3079856"/>
                <a:ext cx="259556" cy="280088"/>
              </a:xfrm>
              <a:prstGeom prst="rect">
                <a:avLst/>
              </a:prstGeom>
              <a:solidFill>
                <a:srgbClr val="107C1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mn-cs"/>
                </a:endParaRPr>
              </a:p>
            </p:txBody>
          </p:sp>
        </p:grpSp>
      </p:grpSp>
      <p:pic>
        <p:nvPicPr>
          <p:cNvPr id="14" name="Picture 13" descr="Screenshot of Defender for DevOps workbook">
            <a:extLst>
              <a:ext uri="{FF2B5EF4-FFF2-40B4-BE49-F238E27FC236}">
                <a16:creationId xmlns:a16="http://schemas.microsoft.com/office/drawing/2014/main" id="{8A9032D7-7670-34AD-8B52-5C60ACD269BC}"/>
              </a:ext>
            </a:extLst>
          </p:cNvPr>
          <p:cNvPicPr>
            <a:picLocks noChangeAspect="1"/>
          </p:cNvPicPr>
          <p:nvPr/>
        </p:nvPicPr>
        <p:blipFill>
          <a:blip r:embed="rId4"/>
          <a:stretch>
            <a:fillRect/>
          </a:stretch>
        </p:blipFill>
        <p:spPr>
          <a:xfrm>
            <a:off x="574168" y="908822"/>
            <a:ext cx="10347832" cy="5820656"/>
          </a:xfrm>
          <a:prstGeom prst="rect">
            <a:avLst/>
          </a:prstGeom>
        </p:spPr>
      </p:pic>
    </p:spTree>
    <p:extLst>
      <p:ext uri="{BB962C8B-B14F-4D97-AF65-F5344CB8AC3E}">
        <p14:creationId xmlns:p14="http://schemas.microsoft.com/office/powerpoint/2010/main" val="2914129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6B5E-1A11-B550-8ED5-E6C535840FC3}"/>
              </a:ext>
            </a:extLst>
          </p:cNvPr>
          <p:cNvSpPr>
            <a:spLocks noGrp="1"/>
          </p:cNvSpPr>
          <p:nvPr>
            <p:ph type="title"/>
          </p:nvPr>
        </p:nvSpPr>
        <p:spPr>
          <a:xfrm>
            <a:off x="585216" y="3179701"/>
            <a:ext cx="9144000" cy="498598"/>
          </a:xfrm>
        </p:spPr>
        <p:txBody>
          <a:bodyPr/>
          <a:lstStyle/>
          <a:p>
            <a:r>
              <a:rPr lang="en-US" dirty="0"/>
              <a:t>DEMO</a:t>
            </a:r>
          </a:p>
        </p:txBody>
      </p:sp>
    </p:spTree>
    <p:extLst>
      <p:ext uri="{BB962C8B-B14F-4D97-AF65-F5344CB8AC3E}">
        <p14:creationId xmlns:p14="http://schemas.microsoft.com/office/powerpoint/2010/main" val="30567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429000"/>
            <a:ext cx="6033298" cy="498598"/>
          </a:xfrm>
        </p:spPr>
        <p:txBody>
          <a:bodyPr/>
          <a:lstStyle/>
          <a:p>
            <a:r>
              <a:rPr lang="en-US" sz="3600" dirty="0"/>
              <a:t>Defender for Containers </a:t>
            </a:r>
          </a:p>
        </p:txBody>
      </p:sp>
    </p:spTree>
    <p:extLst>
      <p:ext uri="{BB962C8B-B14F-4D97-AF65-F5344CB8AC3E}">
        <p14:creationId xmlns:p14="http://schemas.microsoft.com/office/powerpoint/2010/main" val="1697551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CD425E-5383-DF0B-2284-187883E12314}"/>
              </a:ext>
            </a:extLst>
          </p:cNvPr>
          <p:cNvSpPr>
            <a:spLocks noGrp="1"/>
          </p:cNvSpPr>
          <p:nvPr>
            <p:ph type="title"/>
          </p:nvPr>
        </p:nvSpPr>
        <p:spPr/>
        <p:txBody>
          <a:bodyPr/>
          <a:lstStyle/>
          <a:p>
            <a:r>
              <a:rPr lang="en-US" dirty="0"/>
              <a:t>Containers and Kubernetes 101</a:t>
            </a:r>
          </a:p>
        </p:txBody>
      </p:sp>
    </p:spTree>
    <p:extLst>
      <p:ext uri="{BB962C8B-B14F-4D97-AF65-F5344CB8AC3E}">
        <p14:creationId xmlns:p14="http://schemas.microsoft.com/office/powerpoint/2010/main" val="3968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37870-2417-1C46-BF3D-18D61B2D4C08}"/>
              </a:ext>
            </a:extLst>
          </p:cNvPr>
          <p:cNvSpPr>
            <a:spLocks noGrp="1"/>
          </p:cNvSpPr>
          <p:nvPr>
            <p:ph type="title"/>
          </p:nvPr>
        </p:nvSpPr>
        <p:spPr/>
        <p:txBody>
          <a:bodyPr/>
          <a:lstStyle/>
          <a:p>
            <a:r>
              <a:rPr lang="en-US" dirty="0"/>
              <a:t>What are containers?</a:t>
            </a:r>
          </a:p>
        </p:txBody>
      </p:sp>
      <p:sp>
        <p:nvSpPr>
          <p:cNvPr id="4" name="Text Placeholder 3">
            <a:extLst>
              <a:ext uri="{FF2B5EF4-FFF2-40B4-BE49-F238E27FC236}">
                <a16:creationId xmlns:a16="http://schemas.microsoft.com/office/drawing/2014/main" id="{42F63CCA-4C12-6844-BDA8-243E8A3DD7D3}"/>
              </a:ext>
            </a:extLst>
          </p:cNvPr>
          <p:cNvSpPr>
            <a:spLocks noGrp="1"/>
          </p:cNvSpPr>
          <p:nvPr>
            <p:ph sz="quarter" idx="10"/>
          </p:nvPr>
        </p:nvSpPr>
        <p:spPr>
          <a:xfrm>
            <a:off x="584200" y="1435100"/>
            <a:ext cx="5337629" cy="4031873"/>
          </a:xfrm>
        </p:spPr>
        <p:txBody>
          <a:bodyPr/>
          <a:lstStyle/>
          <a:p>
            <a:pPr>
              <a:spcAft>
                <a:spcPts val="1200"/>
              </a:spcAft>
              <a:buFont typeface="Wingdings" panose="05000000000000000000" pitchFamily="2" charset="2"/>
              <a:buChar char="§"/>
            </a:pPr>
            <a:r>
              <a:rPr lang="en-US" sz="2000" dirty="0"/>
              <a:t>A container image is a </a:t>
            </a:r>
            <a:r>
              <a:rPr lang="en-US" sz="2000" b="1" dirty="0"/>
              <a:t>standard unit of software </a:t>
            </a:r>
          </a:p>
          <a:p>
            <a:pPr>
              <a:spcAft>
                <a:spcPts val="1200"/>
              </a:spcAft>
              <a:buFont typeface="Wingdings" panose="05000000000000000000" pitchFamily="2" charset="2"/>
              <a:buChar char="§"/>
            </a:pPr>
            <a:r>
              <a:rPr lang="en-US" sz="2000" dirty="0"/>
              <a:t>Containers </a:t>
            </a:r>
            <a:r>
              <a:rPr lang="en-US" sz="2000" b="1" dirty="0"/>
              <a:t>package</a:t>
            </a:r>
            <a:r>
              <a:rPr lang="en-US" sz="2000" dirty="0"/>
              <a:t> up code and all its dependencies, so applications can be deployed reliably in any computing environment</a:t>
            </a:r>
          </a:p>
          <a:p>
            <a:pPr>
              <a:spcAft>
                <a:spcPts val="1200"/>
              </a:spcAft>
              <a:buFont typeface="Wingdings" panose="05000000000000000000" pitchFamily="2" charset="2"/>
              <a:buChar char="§"/>
            </a:pPr>
            <a:r>
              <a:rPr lang="en-US" sz="2000" dirty="0"/>
              <a:t>A container is created from an image (template or blueprint for creating containers)</a:t>
            </a:r>
          </a:p>
          <a:p>
            <a:pPr>
              <a:spcAft>
                <a:spcPts val="1200"/>
              </a:spcAft>
              <a:buFont typeface="Wingdings" panose="05000000000000000000" pitchFamily="2" charset="2"/>
              <a:buChar char="§"/>
            </a:pPr>
            <a:r>
              <a:rPr lang="en-US" sz="2000" dirty="0"/>
              <a:t>Multiple containers can share a single OS kernel</a:t>
            </a:r>
          </a:p>
        </p:txBody>
      </p:sp>
      <p:pic>
        <p:nvPicPr>
          <p:cNvPr id="5" name="Picture 4">
            <a:extLst>
              <a:ext uri="{FF2B5EF4-FFF2-40B4-BE49-F238E27FC236}">
                <a16:creationId xmlns:a16="http://schemas.microsoft.com/office/drawing/2014/main" id="{A23EB1D5-646A-41FB-52E3-8570312A2F38}"/>
              </a:ext>
            </a:extLst>
          </p:cNvPr>
          <p:cNvPicPr>
            <a:picLocks noChangeAspect="1"/>
          </p:cNvPicPr>
          <p:nvPr/>
        </p:nvPicPr>
        <p:blipFill>
          <a:blip r:embed="rId3"/>
          <a:stretch>
            <a:fillRect/>
          </a:stretch>
        </p:blipFill>
        <p:spPr>
          <a:xfrm>
            <a:off x="6714013" y="1435100"/>
            <a:ext cx="5192514" cy="4537409"/>
          </a:xfrm>
          <a:prstGeom prst="rect">
            <a:avLst/>
          </a:prstGeom>
        </p:spPr>
      </p:pic>
    </p:spTree>
    <p:extLst>
      <p:ext uri="{BB962C8B-B14F-4D97-AF65-F5344CB8AC3E}">
        <p14:creationId xmlns:p14="http://schemas.microsoft.com/office/powerpoint/2010/main" val="17453792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1E90C-16E7-42C3-96D0-337EFCB21E4A}"/>
              </a:ext>
            </a:extLst>
          </p:cNvPr>
          <p:cNvSpPr>
            <a:spLocks noGrp="1"/>
          </p:cNvSpPr>
          <p:nvPr>
            <p:ph type="title"/>
          </p:nvPr>
        </p:nvSpPr>
        <p:spPr/>
        <p:txBody>
          <a:bodyPr/>
          <a:lstStyle/>
          <a:p>
            <a:r>
              <a:rPr lang="en-US"/>
              <a:t>Agenda</a:t>
            </a:r>
          </a:p>
        </p:txBody>
      </p:sp>
      <p:sp>
        <p:nvSpPr>
          <p:cNvPr id="6" name="Text Placeholder 5">
            <a:extLst>
              <a:ext uri="{FF2B5EF4-FFF2-40B4-BE49-F238E27FC236}">
                <a16:creationId xmlns:a16="http://schemas.microsoft.com/office/drawing/2014/main" id="{460D15DF-EF97-44E8-BCDF-D3F111A97291}"/>
              </a:ext>
            </a:extLst>
          </p:cNvPr>
          <p:cNvSpPr>
            <a:spLocks noGrp="1"/>
          </p:cNvSpPr>
          <p:nvPr>
            <p:ph type="body" sz="quarter" idx="10"/>
          </p:nvPr>
        </p:nvSpPr>
        <p:spPr>
          <a:xfrm>
            <a:off x="584200" y="1480014"/>
            <a:ext cx="5212080" cy="4068169"/>
          </a:xfrm>
        </p:spPr>
        <p:txBody>
          <a:bodyPr/>
          <a:lstStyle/>
          <a:p>
            <a:pPr marL="342900" indent="-342900">
              <a:buFont typeface="Arial" panose="020B0604020202020204" pitchFamily="34" charset="0"/>
              <a:buChar char="•"/>
            </a:pPr>
            <a:r>
              <a:rPr lang="en-US" sz="2400" b="0" i="0" dirty="0">
                <a:solidFill>
                  <a:srgbClr val="000000"/>
                </a:solidFill>
                <a:effectLst/>
                <a:latin typeface="+mn-lt"/>
              </a:rPr>
              <a:t>Newest additions to Defender for Cloud: Defender CSPM and Defender for DevOps</a:t>
            </a:r>
          </a:p>
          <a:p>
            <a:pPr marL="342900" indent="-342900">
              <a:buFont typeface="Arial" panose="020B0604020202020204" pitchFamily="34" charset="0"/>
              <a:buChar char="•"/>
            </a:pPr>
            <a:r>
              <a:rPr lang="en-US" sz="2400" dirty="0"/>
              <a:t>Defender for Containers and Kubernetes Attack Matrix</a:t>
            </a:r>
          </a:p>
          <a:p>
            <a:pPr marL="342900" indent="-342900">
              <a:buFont typeface="Arial" panose="020B0604020202020204" pitchFamily="34" charset="0"/>
              <a:buChar char="•"/>
            </a:pPr>
            <a:r>
              <a:rPr lang="en-US" sz="2400" dirty="0"/>
              <a:t>Automating Security with Defender for Cloud and Logic Apps</a:t>
            </a:r>
          </a:p>
          <a:p>
            <a:pPr marL="342900" indent="-342900">
              <a:buFont typeface="Arial" panose="020B0604020202020204" pitchFamily="34" charset="0"/>
              <a:buChar char="•"/>
            </a:pPr>
            <a:r>
              <a:rPr lang="en-US" sz="2400" dirty="0"/>
              <a:t>Database and Storage Protection with Microsoft Defender for Storage</a:t>
            </a:r>
          </a:p>
        </p:txBody>
      </p:sp>
    </p:spTree>
    <p:extLst>
      <p:ext uri="{BB962C8B-B14F-4D97-AF65-F5344CB8AC3E}">
        <p14:creationId xmlns:p14="http://schemas.microsoft.com/office/powerpoint/2010/main" val="426918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8F775E6-0A48-7348-B5C1-067AE989CF99}"/>
              </a:ext>
            </a:extLst>
          </p:cNvPr>
          <p:cNvSpPr>
            <a:spLocks noGrp="1"/>
          </p:cNvSpPr>
          <p:nvPr>
            <p:ph type="body" sz="quarter" idx="13"/>
          </p:nvPr>
        </p:nvSpPr>
        <p:spPr>
          <a:xfrm>
            <a:off x="638355" y="2022987"/>
            <a:ext cx="7332453" cy="3177537"/>
          </a:xfrm>
        </p:spPr>
        <p:txBody>
          <a:bodyPr/>
          <a:lstStyle/>
          <a:p>
            <a:pPr>
              <a:lnSpc>
                <a:spcPct val="200000"/>
              </a:lnSpc>
            </a:pPr>
            <a:r>
              <a:rPr lang="en-US" sz="2400" dirty="0"/>
              <a:t>“Works on my machine”</a:t>
            </a:r>
          </a:p>
          <a:p>
            <a:pPr>
              <a:lnSpc>
                <a:spcPct val="200000"/>
              </a:lnSpc>
            </a:pPr>
            <a:r>
              <a:rPr lang="en-US" sz="2400" dirty="0"/>
              <a:t>Every environment looks the same</a:t>
            </a:r>
          </a:p>
          <a:p>
            <a:pPr>
              <a:lnSpc>
                <a:spcPct val="200000"/>
              </a:lnSpc>
            </a:pPr>
            <a:r>
              <a:rPr lang="en-US" sz="2400" dirty="0"/>
              <a:t>Increased velocity</a:t>
            </a:r>
          </a:p>
          <a:p>
            <a:pPr>
              <a:lnSpc>
                <a:spcPct val="200000"/>
              </a:lnSpc>
            </a:pPr>
            <a:r>
              <a:rPr lang="en-US" sz="2400" dirty="0"/>
              <a:t>Runs anywhere</a:t>
            </a:r>
          </a:p>
        </p:txBody>
      </p:sp>
      <p:sp>
        <p:nvSpPr>
          <p:cNvPr id="3" name="Title 2">
            <a:extLst>
              <a:ext uri="{FF2B5EF4-FFF2-40B4-BE49-F238E27FC236}">
                <a16:creationId xmlns:a16="http://schemas.microsoft.com/office/drawing/2014/main" id="{0AEBD5D1-C008-1E41-98EA-0E4953F9A68A}"/>
              </a:ext>
            </a:extLst>
          </p:cNvPr>
          <p:cNvSpPr>
            <a:spLocks noGrp="1"/>
          </p:cNvSpPr>
          <p:nvPr>
            <p:ph type="title"/>
          </p:nvPr>
        </p:nvSpPr>
        <p:spPr/>
        <p:txBody>
          <a:bodyPr/>
          <a:lstStyle/>
          <a:p>
            <a:r>
              <a:rPr lang="en-US" dirty="0"/>
              <a:t>Why containers?</a:t>
            </a:r>
          </a:p>
        </p:txBody>
      </p:sp>
      <p:pic>
        <p:nvPicPr>
          <p:cNvPr id="17" name="Content Placeholder 16" descr="Question mark">
            <a:extLst>
              <a:ext uri="{FF2B5EF4-FFF2-40B4-BE49-F238E27FC236}">
                <a16:creationId xmlns:a16="http://schemas.microsoft.com/office/drawing/2014/main" id="{6879C7F4-F878-9645-A327-5C8C7298108B}"/>
              </a:ext>
            </a:extLst>
          </p:cNvPr>
          <p:cNvPicPr>
            <a:picLocks noGrp="1" noChangeAspect="1"/>
          </p:cNvPicPr>
          <p:nvPr>
            <p:ph sz="quarter" idx="36"/>
          </p:nvPr>
        </p:nvPicPr>
        <p:blipFill>
          <a:blip r:embed="rId3">
            <a:extLst>
              <a:ext uri="{96DAC541-7B7A-43D3-8B79-37D633B846F1}">
                <asvg:svgBlip xmlns:asvg="http://schemas.microsoft.com/office/drawing/2016/SVG/main" r:embed="rId4"/>
              </a:ext>
            </a:extLst>
          </a:blip>
          <a:srcRect/>
          <a:stretch/>
        </p:blipFill>
        <p:spPr>
          <a:xfrm>
            <a:off x="8990474" y="2236124"/>
            <a:ext cx="2385752" cy="2385752"/>
          </a:xfrm>
        </p:spPr>
      </p:pic>
    </p:spTree>
    <p:extLst>
      <p:ext uri="{BB962C8B-B14F-4D97-AF65-F5344CB8AC3E}">
        <p14:creationId xmlns:p14="http://schemas.microsoft.com/office/powerpoint/2010/main" val="24782336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D3219B-0197-5141-A313-09AF1970B750}"/>
              </a:ext>
            </a:extLst>
          </p:cNvPr>
          <p:cNvSpPr>
            <a:spLocks noGrp="1"/>
          </p:cNvSpPr>
          <p:nvPr>
            <p:ph type="body" sz="quarter" idx="13"/>
          </p:nvPr>
        </p:nvSpPr>
        <p:spPr>
          <a:xfrm>
            <a:off x="367645" y="2376813"/>
            <a:ext cx="7603163" cy="2248757"/>
          </a:xfrm>
        </p:spPr>
        <p:txBody>
          <a:bodyPr/>
          <a:lstStyle/>
          <a:p>
            <a:pPr>
              <a:lnSpc>
                <a:spcPct val="200000"/>
              </a:lnSpc>
            </a:pPr>
            <a:r>
              <a:rPr lang="en-US" sz="2400" dirty="0"/>
              <a:t>A repository for storing container images</a:t>
            </a:r>
          </a:p>
          <a:p>
            <a:pPr>
              <a:lnSpc>
                <a:spcPct val="200000"/>
              </a:lnSpc>
            </a:pPr>
            <a:r>
              <a:rPr lang="en-US" sz="2400" dirty="0"/>
              <a:t>Public registries i.e., Docker Hub are free &amp; easy</a:t>
            </a:r>
          </a:p>
          <a:p>
            <a:pPr>
              <a:lnSpc>
                <a:spcPct val="200000"/>
              </a:lnSpc>
            </a:pPr>
            <a:r>
              <a:rPr lang="en-US" sz="2400" dirty="0"/>
              <a:t>Private registries allow for efficient and secure storage</a:t>
            </a:r>
          </a:p>
        </p:txBody>
      </p:sp>
      <p:sp>
        <p:nvSpPr>
          <p:cNvPr id="3" name="Title 2">
            <a:extLst>
              <a:ext uri="{FF2B5EF4-FFF2-40B4-BE49-F238E27FC236}">
                <a16:creationId xmlns:a16="http://schemas.microsoft.com/office/drawing/2014/main" id="{1C1F999D-D155-B14F-B4A8-A09A85BE75D6}"/>
              </a:ext>
            </a:extLst>
          </p:cNvPr>
          <p:cNvSpPr>
            <a:spLocks noGrp="1"/>
          </p:cNvSpPr>
          <p:nvPr>
            <p:ph type="title"/>
          </p:nvPr>
        </p:nvSpPr>
        <p:spPr/>
        <p:txBody>
          <a:bodyPr/>
          <a:lstStyle/>
          <a:p>
            <a:r>
              <a:rPr lang="en-US" dirty="0"/>
              <a:t>What is a container registry?</a:t>
            </a:r>
          </a:p>
        </p:txBody>
      </p:sp>
      <p:pic>
        <p:nvPicPr>
          <p:cNvPr id="9" name="Content Placeholder 8">
            <a:extLst>
              <a:ext uri="{FF2B5EF4-FFF2-40B4-BE49-F238E27FC236}">
                <a16:creationId xmlns:a16="http://schemas.microsoft.com/office/drawing/2014/main" id="{FA9A8C5A-E120-6B40-BF4A-554EF276FD22}"/>
              </a:ext>
            </a:extLst>
          </p:cNvPr>
          <p:cNvPicPr>
            <a:picLocks noGrp="1" noChangeAspect="1"/>
          </p:cNvPicPr>
          <p:nvPr>
            <p:ph sz="quarter" idx="36"/>
          </p:nvPr>
        </p:nvPicPr>
        <p:blipFill>
          <a:blip r:embed="rId3">
            <a:duotone>
              <a:schemeClr val="accent1">
                <a:shade val="45000"/>
                <a:satMod val="135000"/>
              </a:schemeClr>
              <a:prstClr val="white"/>
            </a:duotone>
          </a:blip>
          <a:srcRect/>
          <a:stretch/>
        </p:blipFill>
        <p:spPr>
          <a:xfrm>
            <a:off x="9059932" y="2590642"/>
            <a:ext cx="2298055" cy="1821101"/>
          </a:xfrm>
        </p:spPr>
      </p:pic>
    </p:spTree>
    <p:extLst>
      <p:ext uri="{BB962C8B-B14F-4D97-AF65-F5344CB8AC3E}">
        <p14:creationId xmlns:p14="http://schemas.microsoft.com/office/powerpoint/2010/main" val="8241526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9585038"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Load Balancing</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evenly distribute traffic</a:t>
            </a:r>
          </a:p>
        </p:txBody>
      </p:sp>
      <p:sp>
        <p:nvSpPr>
          <p:cNvPr id="120" name="TextBox 119"/>
          <p:cNvSpPr txBox="1"/>
          <p:nvPr/>
        </p:nvSpPr>
        <p:spPr>
          <a:xfrm>
            <a:off x="4929678"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Lifecycle and Health: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keep containers running despite failure</a:t>
            </a:r>
          </a:p>
        </p:txBody>
      </p:sp>
      <p:sp>
        <p:nvSpPr>
          <p:cNvPr id="121" name="TextBox 120"/>
          <p:cNvSpPr txBox="1"/>
          <p:nvPr/>
        </p:nvSpPr>
        <p:spPr>
          <a:xfrm>
            <a:off x="274319" y="1216287"/>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Cluster Management: </a:t>
            </a:r>
            <a:b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deploy and manage cluster resources</a:t>
            </a:r>
          </a:p>
        </p:txBody>
      </p:sp>
      <p:sp>
        <p:nvSpPr>
          <p:cNvPr id="122" name="TextBox 121"/>
          <p:cNvSpPr txBox="1"/>
          <p:nvPr/>
        </p:nvSpPr>
        <p:spPr>
          <a:xfrm>
            <a:off x="2601998" y="1216287"/>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Scheduling</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where containers run</a:t>
            </a:r>
          </a:p>
        </p:txBody>
      </p:sp>
      <p:sp>
        <p:nvSpPr>
          <p:cNvPr id="123" name="TextBox 122"/>
          <p:cNvSpPr txBox="1"/>
          <p:nvPr/>
        </p:nvSpPr>
        <p:spPr>
          <a:xfrm>
            <a:off x="7257357" y="1216287"/>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Naming and Discovery</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where are my containers</a:t>
            </a:r>
          </a:p>
        </p:txBody>
      </p:sp>
      <p:sp>
        <p:nvSpPr>
          <p:cNvPr id="124" name="TextBox 123"/>
          <p:cNvSpPr txBox="1"/>
          <p:nvPr/>
        </p:nvSpPr>
        <p:spPr>
          <a:xfrm>
            <a:off x="7260843" y="4001028"/>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Logging and Monitoring</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track what’s happening in containers and cluster</a:t>
            </a:r>
          </a:p>
        </p:txBody>
      </p:sp>
      <p:sp>
        <p:nvSpPr>
          <p:cNvPr id="125" name="TextBox 124"/>
          <p:cNvSpPr txBox="1"/>
          <p:nvPr/>
        </p:nvSpPr>
        <p:spPr>
          <a:xfrm>
            <a:off x="2603160" y="4001028"/>
            <a:ext cx="2103120" cy="2560320"/>
          </a:xfrm>
          <a:prstGeom prst="rect">
            <a:avLst/>
          </a:prstGeom>
          <a:solidFill>
            <a:schemeClr val="accent1"/>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Image repository</a:t>
            </a: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centralized, secure Docker container images</a:t>
            </a:r>
          </a:p>
        </p:txBody>
      </p:sp>
      <p:sp>
        <p:nvSpPr>
          <p:cNvPr id="126" name="TextBox 125"/>
          <p:cNvSpPr txBox="1"/>
          <p:nvPr/>
        </p:nvSpPr>
        <p:spPr>
          <a:xfrm>
            <a:off x="9583904"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defPPr>
              <a:defRPr lang="en-US"/>
            </a:defPPr>
            <a:lvl1pPr defTabSz="932384">
              <a:lnSpc>
                <a:spcPct val="90000"/>
              </a:lnSpc>
              <a:defRPr sz="3199" kern="0">
                <a:gradFill>
                  <a:gsLst>
                    <a:gs pos="0">
                      <a:srgbClr val="FFFFFF"/>
                    </a:gs>
                    <a:gs pos="100000">
                      <a:srgbClr val="FFFFFF"/>
                    </a:gs>
                  </a:gsLst>
                  <a:lin ang="5400000" scaled="1"/>
                </a:gradFill>
                <a:latin typeface="Segoe UI Semilight" panose="020B0402040204020203" pitchFamily="34" charset="0"/>
                <a:cs typeface="Segoe UI Semilight" panose="020B0402040204020203" pitchFamily="34" charset="0"/>
              </a:defRPr>
            </a:lvl1pPr>
          </a:lstStyle>
          <a:p>
            <a:pPr marL="0" marR="0" lvl="0" indent="0" algn="l" defTabSz="914367" rtl="0" eaLnBrk="1" fontAlgn="auto" latinLnBrk="0" hangingPunct="1">
              <a:lnSpc>
                <a:spcPct val="100000"/>
              </a:lnSpc>
              <a:spcBef>
                <a:spcPts val="0"/>
              </a:spcBef>
              <a:spcAft>
                <a:spcPts val="333"/>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Storage volumes</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persistent data for containers</a:t>
            </a:r>
          </a:p>
        </p:txBody>
      </p:sp>
      <p:sp>
        <p:nvSpPr>
          <p:cNvPr id="127" name="TextBox 126"/>
          <p:cNvSpPr txBox="1"/>
          <p:nvPr/>
        </p:nvSpPr>
        <p:spPr>
          <a:xfrm>
            <a:off x="274319"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Scaling</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make sets of containers elastic in number</a:t>
            </a:r>
          </a:p>
        </p:txBody>
      </p:sp>
      <p:sp>
        <p:nvSpPr>
          <p:cNvPr id="128" name="TextBox 127"/>
          <p:cNvSpPr txBox="1"/>
          <p:nvPr/>
        </p:nvSpPr>
        <p:spPr>
          <a:xfrm>
            <a:off x="4932001" y="4001028"/>
            <a:ext cx="2103120" cy="2560320"/>
          </a:xfrm>
          <a:prstGeom prst="rect">
            <a:avLst/>
          </a:prstGeom>
          <a:solidFill>
            <a:schemeClr val="bg1">
              <a:lumMod val="95000"/>
            </a:schemeClr>
          </a:solidFill>
          <a:ln w="6350">
            <a:noFill/>
          </a:ln>
        </p:spPr>
        <p:txBody>
          <a:bodyPr wrap="square" lIns="146304" tIns="143366" rIns="146304" bIns="143366" rtlCol="0" anchor="t" anchorCtr="0">
            <a:no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Continuous Delivery</a:t>
            </a: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 </a:t>
            </a:r>
            <a:b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br>
            <a:r>
              <a:rPr kumimoji="0" lang="en-US" sz="200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rPr>
              <a:t>CI/CD pipeline and workflow</a:t>
            </a:r>
          </a:p>
        </p:txBody>
      </p:sp>
      <p:sp>
        <p:nvSpPr>
          <p:cNvPr id="2" name="TextBox 1">
            <a:extLst>
              <a:ext uri="{FF2B5EF4-FFF2-40B4-BE49-F238E27FC236}">
                <a16:creationId xmlns:a16="http://schemas.microsoft.com/office/drawing/2014/main" id="{3868E50A-FABA-4B56-B0B6-EB9B48F21F66}"/>
              </a:ext>
            </a:extLst>
          </p:cNvPr>
          <p:cNvSpPr txBox="1"/>
          <p:nvPr/>
        </p:nvSpPr>
        <p:spPr>
          <a:xfrm>
            <a:off x="1397968" y="3123865"/>
            <a:ext cx="9645445" cy="1754326"/>
          </a:xfrm>
          <a:prstGeom prst="rect">
            <a:avLst/>
          </a:prstGeom>
          <a:solidFill>
            <a:srgbClr val="FFB900"/>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a:r>
              <a:rPr lang="en-US" sz="3600" dirty="0">
                <a:solidFill>
                  <a:schemeClr val="tx1"/>
                </a:solidFill>
              </a:rPr>
              <a:t>At the end of the day, we need something to help us with all the orchestration.. </a:t>
            </a:r>
          </a:p>
          <a:p>
            <a:pPr algn="ctr"/>
            <a:r>
              <a:rPr lang="en-US" sz="3600" i="1" dirty="0">
                <a:solidFill>
                  <a:schemeClr val="tx1"/>
                </a:solidFill>
              </a:rPr>
              <a:t>An orchestrator! </a:t>
            </a:r>
          </a:p>
        </p:txBody>
      </p:sp>
      <p:sp>
        <p:nvSpPr>
          <p:cNvPr id="3" name="Title 2">
            <a:extLst>
              <a:ext uri="{FF2B5EF4-FFF2-40B4-BE49-F238E27FC236}">
                <a16:creationId xmlns:a16="http://schemas.microsoft.com/office/drawing/2014/main" id="{0C18C0CE-F2B3-C8D8-452B-B9EA0B4A7076}"/>
              </a:ext>
            </a:extLst>
          </p:cNvPr>
          <p:cNvSpPr>
            <a:spLocks noGrp="1"/>
          </p:cNvSpPr>
          <p:nvPr>
            <p:ph type="title"/>
          </p:nvPr>
        </p:nvSpPr>
        <p:spPr>
          <a:xfrm>
            <a:off x="588263" y="383557"/>
            <a:ext cx="11018520" cy="492443"/>
          </a:xfrm>
        </p:spPr>
        <p:txBody>
          <a:bodyPr/>
          <a:lstStyle/>
          <a:p>
            <a:r>
              <a:rPr lang="en-US" sz="3200" dirty="0"/>
              <a:t>Why Kubernetes?</a:t>
            </a:r>
          </a:p>
        </p:txBody>
      </p:sp>
    </p:spTree>
    <p:extLst>
      <p:ext uri="{BB962C8B-B14F-4D97-AF65-F5344CB8AC3E}">
        <p14:creationId xmlns:p14="http://schemas.microsoft.com/office/powerpoint/2010/main" val="13572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995" y="500379"/>
            <a:ext cx="11306469" cy="492443"/>
          </a:xfrm>
        </p:spPr>
        <p:txBody>
          <a:bodyPr/>
          <a:lstStyle/>
          <a:p>
            <a:pPr>
              <a:lnSpc>
                <a:spcPct val="100000"/>
              </a:lnSpc>
            </a:pPr>
            <a:r>
              <a:rPr lang="en-US" sz="3200" dirty="0"/>
              <a:t>How Kubernetes works</a:t>
            </a:r>
            <a:endParaRPr lang="en-US" sz="3200" dirty="0">
              <a:solidFill>
                <a:srgbClr val="0078D4"/>
              </a:solidFill>
            </a:endParaRPr>
          </a:p>
        </p:txBody>
      </p:sp>
      <p:sp>
        <p:nvSpPr>
          <p:cNvPr id="32" name="Title 16">
            <a:extLst>
              <a:ext uri="{FF2B5EF4-FFF2-40B4-BE49-F238E27FC236}">
                <a16:creationId xmlns:a16="http://schemas.microsoft.com/office/drawing/2014/main" id="{6CCD14EC-B2FF-4456-8F80-FB8E414D64EB}"/>
              </a:ext>
            </a:extLst>
          </p:cNvPr>
          <p:cNvSpPr txBox="1">
            <a:spLocks/>
          </p:cNvSpPr>
          <p:nvPr/>
        </p:nvSpPr>
        <p:spPr>
          <a:xfrm>
            <a:off x="460977" y="1578706"/>
            <a:ext cx="3735873" cy="61555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916" indent="-268916" defTabSz="914367">
              <a:buFont typeface="+mj-lt"/>
              <a:buAutoNum type="arabicPeriod"/>
              <a:defRPr/>
            </a:pPr>
            <a:r>
              <a:rPr lang="en-US" sz="2000" b="0" spc="0" dirty="0">
                <a:solidFill>
                  <a:schemeClr val="tx1"/>
                </a:solidFill>
                <a:latin typeface="Segoe UI" panose="020B0502040204020203" pitchFamily="34" charset="0"/>
              </a:rPr>
              <a:t>Kubernetes </a:t>
            </a:r>
            <a:r>
              <a:rPr lang="en-US" sz="2000" b="0" spc="0" dirty="0">
                <a:solidFill>
                  <a:schemeClr val="accent1"/>
                </a:solidFill>
                <a:latin typeface="Segoe UI" panose="020B0502040204020203" pitchFamily="34" charset="0"/>
              </a:rPr>
              <a:t>cluster</a:t>
            </a:r>
            <a:r>
              <a:rPr lang="en-US" sz="2000" b="0" spc="0" dirty="0">
                <a:solidFill>
                  <a:schemeClr val="tx1"/>
                </a:solidFill>
                <a:latin typeface="Segoe UI" panose="020B0502040204020203" pitchFamily="34" charset="0"/>
              </a:rPr>
              <a:t> consists of worker machines, called</a:t>
            </a:r>
            <a:r>
              <a:rPr lang="en-US" sz="2000" b="0" spc="0" dirty="0">
                <a:solidFill>
                  <a:schemeClr val="accent1"/>
                </a:solidFill>
                <a:latin typeface="Segoe UI" panose="020B0502040204020203" pitchFamily="34" charset="0"/>
              </a:rPr>
              <a:t> nodes</a:t>
            </a:r>
          </a:p>
        </p:txBody>
      </p:sp>
      <p:sp>
        <p:nvSpPr>
          <p:cNvPr id="33" name="Title 16">
            <a:extLst>
              <a:ext uri="{FF2B5EF4-FFF2-40B4-BE49-F238E27FC236}">
                <a16:creationId xmlns:a16="http://schemas.microsoft.com/office/drawing/2014/main" id="{953276A8-B841-464C-90C2-392399D41089}"/>
              </a:ext>
            </a:extLst>
          </p:cNvPr>
          <p:cNvSpPr txBox="1">
            <a:spLocks/>
          </p:cNvSpPr>
          <p:nvPr/>
        </p:nvSpPr>
        <p:spPr>
          <a:xfrm>
            <a:off x="455742" y="2554025"/>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605" indent="-268605" defTabSz="914367">
              <a:buFont typeface="+mj-lt"/>
              <a:buAutoNum type="arabicPeriod" startAt="2"/>
              <a:defRPr/>
            </a:pPr>
            <a:r>
              <a:rPr lang="en-US" sz="2000" b="0" spc="0" dirty="0">
                <a:solidFill>
                  <a:schemeClr val="tx1"/>
                </a:solidFill>
                <a:latin typeface="Segoe UI"/>
                <a:cs typeface="Segoe UI"/>
              </a:rPr>
              <a:t>Nodes run </a:t>
            </a:r>
            <a:r>
              <a:rPr lang="en-US" sz="2000" b="0" spc="0" dirty="0">
                <a:solidFill>
                  <a:schemeClr val="accent1"/>
                </a:solidFill>
                <a:latin typeface="Segoe UI"/>
                <a:cs typeface="Segoe UI"/>
              </a:rPr>
              <a:t>containerized apps</a:t>
            </a:r>
            <a:r>
              <a:rPr lang="en-US" sz="2000" b="0" spc="0" dirty="0">
                <a:solidFill>
                  <a:schemeClr val="tx1"/>
                </a:solidFill>
                <a:latin typeface="Segoe UI"/>
                <a:cs typeface="Segoe UI"/>
              </a:rPr>
              <a:t>. Each cluster has at least one worker node.</a:t>
            </a:r>
          </a:p>
        </p:txBody>
      </p:sp>
      <p:sp>
        <p:nvSpPr>
          <p:cNvPr id="34" name="Title 16">
            <a:extLst>
              <a:ext uri="{FF2B5EF4-FFF2-40B4-BE49-F238E27FC236}">
                <a16:creationId xmlns:a16="http://schemas.microsoft.com/office/drawing/2014/main" id="{A064D7C0-59DC-447E-81D6-6970B6FE6ADB}"/>
              </a:ext>
            </a:extLst>
          </p:cNvPr>
          <p:cNvSpPr txBox="1">
            <a:spLocks/>
          </p:cNvSpPr>
          <p:nvPr/>
        </p:nvSpPr>
        <p:spPr>
          <a:xfrm>
            <a:off x="455995" y="3834735"/>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68916" indent="-268916" defTabSz="914367">
              <a:buFont typeface="+mj-lt"/>
              <a:buAutoNum type="arabicPeriod" startAt="3"/>
              <a:defRPr/>
            </a:pPr>
            <a:r>
              <a:rPr lang="en-US" sz="2000" b="0" spc="0" dirty="0">
                <a:solidFill>
                  <a:schemeClr val="tx1"/>
                </a:solidFill>
                <a:latin typeface="Segoe UI" panose="020B0502040204020203" pitchFamily="34" charset="0"/>
              </a:rPr>
              <a:t>Worker nodes host </a:t>
            </a:r>
            <a:r>
              <a:rPr lang="en-US" sz="2000" b="0" spc="0" dirty="0">
                <a:solidFill>
                  <a:schemeClr val="accent1"/>
                </a:solidFill>
                <a:latin typeface="Segoe UI" panose="020B0502040204020203" pitchFamily="34" charset="0"/>
              </a:rPr>
              <a:t>pods</a:t>
            </a:r>
            <a:r>
              <a:rPr lang="en-US" sz="2000" b="0" spc="0" dirty="0">
                <a:solidFill>
                  <a:schemeClr val="tx1"/>
                </a:solidFill>
                <a:latin typeface="Segoe UI" panose="020B0502040204020203" pitchFamily="34" charset="0"/>
              </a:rPr>
              <a:t>,</a:t>
            </a:r>
            <a:r>
              <a:rPr lang="en-US" sz="2000" b="0" spc="0" dirty="0">
                <a:solidFill>
                  <a:schemeClr val="accent1"/>
                </a:solidFill>
                <a:latin typeface="Segoe UI" panose="020B0502040204020203" pitchFamily="34" charset="0"/>
              </a:rPr>
              <a:t> </a:t>
            </a:r>
            <a:r>
              <a:rPr lang="en-US" sz="2000" b="0" spc="0" dirty="0">
                <a:solidFill>
                  <a:schemeClr val="tx1"/>
                </a:solidFill>
                <a:latin typeface="Segoe UI" panose="020B0502040204020203" pitchFamily="34" charset="0"/>
              </a:rPr>
              <a:t>which are the components of the application workload</a:t>
            </a:r>
          </a:p>
        </p:txBody>
      </p:sp>
      <p:sp>
        <p:nvSpPr>
          <p:cNvPr id="36" name="Title 16">
            <a:extLst>
              <a:ext uri="{FF2B5EF4-FFF2-40B4-BE49-F238E27FC236}">
                <a16:creationId xmlns:a16="http://schemas.microsoft.com/office/drawing/2014/main" id="{AAD1C7D4-00FA-49BC-9283-D329E8A35078}"/>
              </a:ext>
            </a:extLst>
          </p:cNvPr>
          <p:cNvSpPr txBox="1">
            <a:spLocks/>
          </p:cNvSpPr>
          <p:nvPr/>
        </p:nvSpPr>
        <p:spPr>
          <a:xfrm>
            <a:off x="524369" y="5098679"/>
            <a:ext cx="3735873" cy="92333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80121" indent="-280121">
              <a:buClr>
                <a:schemeClr val="tx1"/>
              </a:buClr>
              <a:buFont typeface="+mj-lt"/>
              <a:buAutoNum type="arabicPeriod" startAt="4"/>
              <a:defRPr/>
            </a:pPr>
            <a:r>
              <a:rPr lang="en-US" sz="2000" b="0" spc="0" dirty="0">
                <a:solidFill>
                  <a:schemeClr val="accent1"/>
                </a:solidFill>
                <a:latin typeface="Segoe UI" panose="020B0502040204020203" pitchFamily="34" charset="0"/>
              </a:rPr>
              <a:t>Control plane </a:t>
            </a:r>
            <a:r>
              <a:rPr lang="en-US" sz="2000" b="0" spc="0" dirty="0">
                <a:solidFill>
                  <a:schemeClr val="tx1"/>
                </a:solidFill>
                <a:latin typeface="Segoe UI" panose="020B0502040204020203" pitchFamily="34" charset="0"/>
              </a:rPr>
              <a:t>manages the worker nodes and the pods via the API server and the </a:t>
            </a:r>
            <a:r>
              <a:rPr lang="en-US" sz="2000" b="0" spc="0" dirty="0" err="1">
                <a:solidFill>
                  <a:schemeClr val="accent1"/>
                </a:solidFill>
                <a:latin typeface="Segoe UI" panose="020B0502040204020203" pitchFamily="34" charset="0"/>
              </a:rPr>
              <a:t>kubelet</a:t>
            </a:r>
            <a:r>
              <a:rPr lang="en-US" sz="2000" b="0" spc="0" dirty="0">
                <a:solidFill>
                  <a:schemeClr val="tx1"/>
                </a:solidFill>
                <a:latin typeface="Segoe UI" panose="020B0502040204020203" pitchFamily="34" charset="0"/>
              </a:rPr>
              <a:t>.</a:t>
            </a:r>
          </a:p>
        </p:txBody>
      </p:sp>
      <p:sp>
        <p:nvSpPr>
          <p:cNvPr id="37" name="Rectangle: Rounded Corners 36">
            <a:extLst>
              <a:ext uri="{FF2B5EF4-FFF2-40B4-BE49-F238E27FC236}">
                <a16:creationId xmlns:a16="http://schemas.microsoft.com/office/drawing/2014/main" id="{D8B8FD90-BEE1-4831-8C9A-E621E8D629AF}"/>
              </a:ext>
            </a:extLst>
          </p:cNvPr>
          <p:cNvSpPr/>
          <p:nvPr/>
        </p:nvSpPr>
        <p:spPr bwMode="auto">
          <a:xfrm>
            <a:off x="4744420" y="2708653"/>
            <a:ext cx="2317065" cy="2373355"/>
          </a:xfrm>
          <a:prstGeom prst="roundRect">
            <a:avLst>
              <a:gd name="adj" fmla="val 3125"/>
            </a:avLst>
          </a:prstGeom>
          <a:solidFill>
            <a:schemeClr val="bg1"/>
          </a:solid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grpSp>
        <p:nvGrpSpPr>
          <p:cNvPr id="38" name="Group 37">
            <a:extLst>
              <a:ext uri="{FF2B5EF4-FFF2-40B4-BE49-F238E27FC236}">
                <a16:creationId xmlns:a16="http://schemas.microsoft.com/office/drawing/2014/main" id="{200F6BF1-27D2-46A1-BBA2-F615C252D7E2}"/>
              </a:ext>
            </a:extLst>
          </p:cNvPr>
          <p:cNvGrpSpPr/>
          <p:nvPr/>
        </p:nvGrpSpPr>
        <p:grpSpPr>
          <a:xfrm>
            <a:off x="5499561" y="1150238"/>
            <a:ext cx="806782" cy="1161687"/>
            <a:chOff x="10070502" y="1600600"/>
            <a:chExt cx="822960" cy="1184981"/>
          </a:xfrm>
        </p:grpSpPr>
        <p:sp>
          <p:nvSpPr>
            <p:cNvPr id="46" name="Title 1">
              <a:extLst>
                <a:ext uri="{FF2B5EF4-FFF2-40B4-BE49-F238E27FC236}">
                  <a16:creationId xmlns:a16="http://schemas.microsoft.com/office/drawing/2014/main" id="{D56B895A-068A-4E1D-85FB-6DD97A1AC752}"/>
                </a:ext>
              </a:extLst>
            </p:cNvPr>
            <p:cNvSpPr txBox="1">
              <a:spLocks/>
            </p:cNvSpPr>
            <p:nvPr/>
          </p:nvSpPr>
          <p:spPr>
            <a:xfrm>
              <a:off x="10123192" y="1600600"/>
              <a:ext cx="717581" cy="307777"/>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896182">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Kubernetes control</a:t>
              </a:r>
            </a:p>
          </p:txBody>
        </p:sp>
        <p:sp>
          <p:nvSpPr>
            <p:cNvPr id="47" name="Rectangle: Rounded Corners 46">
              <a:extLst>
                <a:ext uri="{FF2B5EF4-FFF2-40B4-BE49-F238E27FC236}">
                  <a16:creationId xmlns:a16="http://schemas.microsoft.com/office/drawing/2014/main" id="{610D1899-185F-4F7B-840F-7A4894DF458E}"/>
                </a:ext>
              </a:extLst>
            </p:cNvPr>
            <p:cNvSpPr/>
            <p:nvPr/>
          </p:nvSpPr>
          <p:spPr bwMode="auto">
            <a:xfrm>
              <a:off x="10070502" y="1962621"/>
              <a:ext cx="822960" cy="822960"/>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grpSp>
          <p:nvGrpSpPr>
            <p:cNvPr id="48" name="Group 47">
              <a:extLst>
                <a:ext uri="{FF2B5EF4-FFF2-40B4-BE49-F238E27FC236}">
                  <a16:creationId xmlns:a16="http://schemas.microsoft.com/office/drawing/2014/main" id="{B640D0AD-9788-464A-BF58-8FFDFB411D03}"/>
                </a:ext>
              </a:extLst>
            </p:cNvPr>
            <p:cNvGrpSpPr/>
            <p:nvPr/>
          </p:nvGrpSpPr>
          <p:grpSpPr>
            <a:xfrm>
              <a:off x="10227777" y="2133941"/>
              <a:ext cx="508410" cy="480321"/>
              <a:chOff x="3172902" y="4132385"/>
              <a:chExt cx="355417" cy="335781"/>
            </a:xfrm>
          </p:grpSpPr>
          <p:grpSp>
            <p:nvGrpSpPr>
              <p:cNvPr id="49" name="Group 48">
                <a:extLst>
                  <a:ext uri="{FF2B5EF4-FFF2-40B4-BE49-F238E27FC236}">
                    <a16:creationId xmlns:a16="http://schemas.microsoft.com/office/drawing/2014/main" id="{0A5CCEE4-17F9-4A67-B143-54A7A4D06E57}"/>
                  </a:ext>
                </a:extLst>
              </p:cNvPr>
              <p:cNvGrpSpPr/>
              <p:nvPr/>
            </p:nvGrpSpPr>
            <p:grpSpPr>
              <a:xfrm>
                <a:off x="3234030" y="4132385"/>
                <a:ext cx="233160" cy="110531"/>
                <a:chOff x="3234867" y="4132385"/>
                <a:chExt cx="233160" cy="110531"/>
              </a:xfrm>
            </p:grpSpPr>
            <p:sp>
              <p:nvSpPr>
                <p:cNvPr id="73" name="Freeform: Shape 72">
                  <a:extLst>
                    <a:ext uri="{FF2B5EF4-FFF2-40B4-BE49-F238E27FC236}">
                      <a16:creationId xmlns:a16="http://schemas.microsoft.com/office/drawing/2014/main" id="{080B1477-7820-407A-8B8E-D03B533591B8}"/>
                    </a:ext>
                  </a:extLst>
                </p:cNvPr>
                <p:cNvSpPr/>
                <p:nvPr/>
              </p:nvSpPr>
              <p:spPr>
                <a:xfrm>
                  <a:off x="3234867"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4" name="Freeform: Shape 73">
                  <a:extLst>
                    <a:ext uri="{FF2B5EF4-FFF2-40B4-BE49-F238E27FC236}">
                      <a16:creationId xmlns:a16="http://schemas.microsoft.com/office/drawing/2014/main" id="{53C1AF85-8097-4DE8-8D21-D19FFFBB36E5}"/>
                    </a:ext>
                  </a:extLst>
                </p:cNvPr>
                <p:cNvSpPr/>
                <p:nvPr/>
              </p:nvSpPr>
              <p:spPr>
                <a:xfrm>
                  <a:off x="3367170"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50" name="Group 49">
                <a:extLst>
                  <a:ext uri="{FF2B5EF4-FFF2-40B4-BE49-F238E27FC236}">
                    <a16:creationId xmlns:a16="http://schemas.microsoft.com/office/drawing/2014/main" id="{1DBEFA0A-635E-4032-97BF-A3DDD2843EC9}"/>
                  </a:ext>
                </a:extLst>
              </p:cNvPr>
              <p:cNvGrpSpPr/>
              <p:nvPr/>
            </p:nvGrpSpPr>
            <p:grpSpPr>
              <a:xfrm>
                <a:off x="3172902" y="4245010"/>
                <a:ext cx="355417" cy="110531"/>
                <a:chOff x="3172902" y="4244590"/>
                <a:chExt cx="355417" cy="110531"/>
              </a:xfrm>
            </p:grpSpPr>
            <p:sp>
              <p:nvSpPr>
                <p:cNvPr id="64" name="Freeform: Shape 63">
                  <a:extLst>
                    <a:ext uri="{FF2B5EF4-FFF2-40B4-BE49-F238E27FC236}">
                      <a16:creationId xmlns:a16="http://schemas.microsoft.com/office/drawing/2014/main" id="{9E4E9353-2E7A-4B39-992E-632D4E09CAA9}"/>
                    </a:ext>
                  </a:extLst>
                </p:cNvPr>
                <p:cNvSpPr/>
                <p:nvPr/>
              </p:nvSpPr>
              <p:spPr>
                <a:xfrm>
                  <a:off x="317290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0" name="Freeform: Shape 69">
                  <a:extLst>
                    <a:ext uri="{FF2B5EF4-FFF2-40B4-BE49-F238E27FC236}">
                      <a16:creationId xmlns:a16="http://schemas.microsoft.com/office/drawing/2014/main" id="{FF9220AC-5698-433E-9615-80F477F4F365}"/>
                    </a:ext>
                  </a:extLst>
                </p:cNvPr>
                <p:cNvSpPr/>
                <p:nvPr/>
              </p:nvSpPr>
              <p:spPr>
                <a:xfrm>
                  <a:off x="330018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71" name="Freeform: Shape 70">
                  <a:extLst>
                    <a:ext uri="{FF2B5EF4-FFF2-40B4-BE49-F238E27FC236}">
                      <a16:creationId xmlns:a16="http://schemas.microsoft.com/office/drawing/2014/main" id="{BC339AF9-CD3B-49B0-8735-CC8A9947DE80}"/>
                    </a:ext>
                  </a:extLst>
                </p:cNvPr>
                <p:cNvSpPr/>
                <p:nvPr/>
              </p:nvSpPr>
              <p:spPr>
                <a:xfrm>
                  <a:off x="3427462" y="4244590"/>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51" name="Group 50">
                <a:extLst>
                  <a:ext uri="{FF2B5EF4-FFF2-40B4-BE49-F238E27FC236}">
                    <a16:creationId xmlns:a16="http://schemas.microsoft.com/office/drawing/2014/main" id="{67D7FC27-199D-4A13-9A47-8079BF854213}"/>
                  </a:ext>
                </a:extLst>
              </p:cNvPr>
              <p:cNvGrpSpPr/>
              <p:nvPr/>
            </p:nvGrpSpPr>
            <p:grpSpPr>
              <a:xfrm>
                <a:off x="3234030" y="4357635"/>
                <a:ext cx="233160" cy="110531"/>
                <a:chOff x="3234867" y="4132385"/>
                <a:chExt cx="233160" cy="110531"/>
              </a:xfrm>
            </p:grpSpPr>
            <p:sp>
              <p:nvSpPr>
                <p:cNvPr id="52" name="Freeform: Shape 51">
                  <a:extLst>
                    <a:ext uri="{FF2B5EF4-FFF2-40B4-BE49-F238E27FC236}">
                      <a16:creationId xmlns:a16="http://schemas.microsoft.com/office/drawing/2014/main" id="{38038574-2850-4F43-B43B-F6D908B7FA25}"/>
                    </a:ext>
                  </a:extLst>
                </p:cNvPr>
                <p:cNvSpPr/>
                <p:nvPr/>
              </p:nvSpPr>
              <p:spPr>
                <a:xfrm>
                  <a:off x="3234867"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53" name="Freeform: Shape 52">
                  <a:extLst>
                    <a:ext uri="{FF2B5EF4-FFF2-40B4-BE49-F238E27FC236}">
                      <a16:creationId xmlns:a16="http://schemas.microsoft.com/office/drawing/2014/main" id="{D81A90C2-39CD-4542-8E09-5D7E93E18FE3}"/>
                    </a:ext>
                  </a:extLst>
                </p:cNvPr>
                <p:cNvSpPr/>
                <p:nvPr/>
              </p:nvSpPr>
              <p:spPr>
                <a:xfrm>
                  <a:off x="3367170" y="4132385"/>
                  <a:ext cx="100857" cy="110531"/>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78D4"/>
                  </a:solidFill>
                  <a:prstDash val="solid"/>
                  <a:round/>
                </a:ln>
              </p:spPr>
              <p:txBody>
                <a:bodyPr wrap="square">
                  <a:noAutofit/>
                </a:bodyPr>
                <a:lstStyle/>
                <a:p>
                  <a:pPr defTabSz="896354">
                    <a:defRPr/>
                  </a:pPr>
                  <a:endParaRPr lang="en-US" sz="1730">
                    <a:solidFill>
                      <a:srgbClr val="FFFFFF"/>
                    </a:solidFill>
                    <a:latin typeface="Segoe UI"/>
                  </a:endParaRPr>
                </a:p>
              </p:txBody>
            </p:sp>
          </p:grpSp>
        </p:grpSp>
      </p:grpSp>
      <p:grpSp>
        <p:nvGrpSpPr>
          <p:cNvPr id="80" name="Group 79">
            <a:extLst>
              <a:ext uri="{FF2B5EF4-FFF2-40B4-BE49-F238E27FC236}">
                <a16:creationId xmlns:a16="http://schemas.microsoft.com/office/drawing/2014/main" id="{EF561697-6967-47E4-89B3-8F4EF4E01B99}"/>
              </a:ext>
            </a:extLst>
          </p:cNvPr>
          <p:cNvGrpSpPr/>
          <p:nvPr/>
        </p:nvGrpSpPr>
        <p:grpSpPr>
          <a:xfrm>
            <a:off x="5608121" y="2915374"/>
            <a:ext cx="589663" cy="689351"/>
            <a:chOff x="5225756" y="3078294"/>
            <a:chExt cx="601487" cy="703174"/>
          </a:xfrm>
        </p:grpSpPr>
        <p:sp>
          <p:nvSpPr>
            <p:cNvPr id="82" name="Title 1">
              <a:extLst>
                <a:ext uri="{FF2B5EF4-FFF2-40B4-BE49-F238E27FC236}">
                  <a16:creationId xmlns:a16="http://schemas.microsoft.com/office/drawing/2014/main" id="{0AEC0563-0D7B-4A31-B5AC-8BAFF7C6231B}"/>
                </a:ext>
              </a:extLst>
            </p:cNvPr>
            <p:cNvSpPr txBox="1">
              <a:spLocks/>
            </p:cNvSpPr>
            <p:nvPr/>
          </p:nvSpPr>
          <p:spPr>
            <a:xfrm>
              <a:off x="5225756" y="3078294"/>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API server</a:t>
              </a:r>
            </a:p>
          </p:txBody>
        </p:sp>
        <p:sp>
          <p:nvSpPr>
            <p:cNvPr id="83" name="Rectangle: Rounded Corners 82">
              <a:extLst>
                <a:ext uri="{FF2B5EF4-FFF2-40B4-BE49-F238E27FC236}">
                  <a16:creationId xmlns:a16="http://schemas.microsoft.com/office/drawing/2014/main" id="{E6DBE90D-A314-404D-8D02-25F552BC1106}"/>
                </a:ext>
              </a:extLst>
            </p:cNvPr>
            <p:cNvSpPr/>
            <p:nvPr/>
          </p:nvSpPr>
          <p:spPr bwMode="auto">
            <a:xfrm>
              <a:off x="5259976" y="324787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84" name="plug" title="Icon of a power plug showing an A to B connection">
              <a:extLst>
                <a:ext uri="{FF2B5EF4-FFF2-40B4-BE49-F238E27FC236}">
                  <a16:creationId xmlns:a16="http://schemas.microsoft.com/office/drawing/2014/main" id="{8F8176DB-A5C2-45BA-B044-204D98BA0876}"/>
                </a:ext>
              </a:extLst>
            </p:cNvPr>
            <p:cNvSpPr>
              <a:spLocks noChangeAspect="1" noEditPoints="1"/>
            </p:cNvSpPr>
            <p:nvPr/>
          </p:nvSpPr>
          <p:spPr bwMode="auto">
            <a:xfrm>
              <a:off x="5373193" y="3369100"/>
              <a:ext cx="307154" cy="291146"/>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grpSp>
      <p:grpSp>
        <p:nvGrpSpPr>
          <p:cNvPr id="85" name="Group 84">
            <a:extLst>
              <a:ext uri="{FF2B5EF4-FFF2-40B4-BE49-F238E27FC236}">
                <a16:creationId xmlns:a16="http://schemas.microsoft.com/office/drawing/2014/main" id="{E0C09C21-8C28-46A3-ACA0-83CA3376C761}"/>
              </a:ext>
            </a:extLst>
          </p:cNvPr>
          <p:cNvGrpSpPr/>
          <p:nvPr/>
        </p:nvGrpSpPr>
        <p:grpSpPr>
          <a:xfrm>
            <a:off x="4807503" y="3877521"/>
            <a:ext cx="1088630" cy="1099318"/>
            <a:chOff x="4871241" y="3960674"/>
            <a:chExt cx="1110459" cy="1121362"/>
          </a:xfrm>
        </p:grpSpPr>
        <p:sp>
          <p:nvSpPr>
            <p:cNvPr id="86" name="Title 1">
              <a:extLst>
                <a:ext uri="{FF2B5EF4-FFF2-40B4-BE49-F238E27FC236}">
                  <a16:creationId xmlns:a16="http://schemas.microsoft.com/office/drawing/2014/main" id="{54D16E87-8383-44E5-8384-76BEB7D1914F}"/>
                </a:ext>
              </a:extLst>
            </p:cNvPr>
            <p:cNvSpPr txBox="1">
              <a:spLocks/>
            </p:cNvSpPr>
            <p:nvPr/>
          </p:nvSpPr>
          <p:spPr>
            <a:xfrm>
              <a:off x="4871241" y="4835815"/>
              <a:ext cx="1110459" cy="24622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i="1" spc="0">
                  <a:solidFill>
                    <a:srgbClr val="000000"/>
                  </a:solidFill>
                  <a:latin typeface="Segoe UI"/>
                  <a:cs typeface="Segoe UI Semibold" panose="020B0702040204020203" pitchFamily="34" charset="0"/>
                </a:rPr>
                <a:t>replication, namespace, serviceaccounts, etc.</a:t>
              </a:r>
            </a:p>
          </p:txBody>
        </p:sp>
        <p:grpSp>
          <p:nvGrpSpPr>
            <p:cNvPr id="87" name="Group 86">
              <a:extLst>
                <a:ext uri="{FF2B5EF4-FFF2-40B4-BE49-F238E27FC236}">
                  <a16:creationId xmlns:a16="http://schemas.microsoft.com/office/drawing/2014/main" id="{7CC75B00-F129-45CF-9CE9-D86DFCF499D2}"/>
                </a:ext>
              </a:extLst>
            </p:cNvPr>
            <p:cNvGrpSpPr/>
            <p:nvPr/>
          </p:nvGrpSpPr>
          <p:grpSpPr>
            <a:xfrm>
              <a:off x="5125453" y="3960674"/>
              <a:ext cx="601487" cy="826284"/>
              <a:chOff x="5175257" y="3960674"/>
              <a:chExt cx="601487" cy="826284"/>
            </a:xfrm>
          </p:grpSpPr>
          <p:sp>
            <p:nvSpPr>
              <p:cNvPr id="88" name="Title 1">
                <a:extLst>
                  <a:ext uri="{FF2B5EF4-FFF2-40B4-BE49-F238E27FC236}">
                    <a16:creationId xmlns:a16="http://schemas.microsoft.com/office/drawing/2014/main" id="{B8E8559D-D729-44D0-8078-81B77B3847B8}"/>
                  </a:ext>
                </a:extLst>
              </p:cNvPr>
              <p:cNvSpPr txBox="1">
                <a:spLocks/>
              </p:cNvSpPr>
              <p:nvPr/>
            </p:nvSpPr>
            <p:spPr>
              <a:xfrm>
                <a:off x="5175257" y="3960674"/>
                <a:ext cx="601487" cy="24622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-controller-manager</a:t>
                </a:r>
              </a:p>
            </p:txBody>
          </p:sp>
          <p:sp>
            <p:nvSpPr>
              <p:cNvPr id="89" name="Rectangle: Rounded Corners 88">
                <a:extLst>
                  <a:ext uri="{FF2B5EF4-FFF2-40B4-BE49-F238E27FC236}">
                    <a16:creationId xmlns:a16="http://schemas.microsoft.com/office/drawing/2014/main" id="{705F614D-F8EB-490F-AAE4-5B6A4A9D8391}"/>
                  </a:ext>
                </a:extLst>
              </p:cNvPr>
              <p:cNvSpPr/>
              <p:nvPr/>
            </p:nvSpPr>
            <p:spPr bwMode="auto">
              <a:xfrm>
                <a:off x="5209477" y="425336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90" name="remote" title="Icon of a remote control">
                <a:extLst>
                  <a:ext uri="{FF2B5EF4-FFF2-40B4-BE49-F238E27FC236}">
                    <a16:creationId xmlns:a16="http://schemas.microsoft.com/office/drawing/2014/main" id="{4DAA32BA-B226-4744-A4C3-2B2D926CE8CF}"/>
                  </a:ext>
                </a:extLst>
              </p:cNvPr>
              <p:cNvSpPr>
                <a:spLocks noChangeAspect="1" noEditPoints="1"/>
              </p:cNvSpPr>
              <p:nvPr/>
            </p:nvSpPr>
            <p:spPr bwMode="auto">
              <a:xfrm>
                <a:off x="5399859" y="4337283"/>
                <a:ext cx="152825" cy="365760"/>
              </a:xfrm>
              <a:custGeom>
                <a:avLst/>
                <a:gdLst>
                  <a:gd name="T0" fmla="*/ 87 w 107"/>
                  <a:gd name="T1" fmla="*/ 188 h 261"/>
                  <a:gd name="T2" fmla="*/ 71 w 107"/>
                  <a:gd name="T3" fmla="*/ 261 h 261"/>
                  <a:gd name="T4" fmla="*/ 19 w 107"/>
                  <a:gd name="T5" fmla="*/ 245 h 261"/>
                  <a:gd name="T6" fmla="*/ 0 w 107"/>
                  <a:gd name="T7" fmla="*/ 110 h 261"/>
                  <a:gd name="T8" fmla="*/ 18 w 107"/>
                  <a:gd name="T9" fmla="*/ 0 h 261"/>
                  <a:gd name="T10" fmla="*/ 107 w 107"/>
                  <a:gd name="T11" fmla="*/ 18 h 261"/>
                  <a:gd name="T12" fmla="*/ 54 w 107"/>
                  <a:gd name="T13" fmla="*/ 35 h 261"/>
                  <a:gd name="T14" fmla="*/ 52 w 107"/>
                  <a:gd name="T15" fmla="*/ 36 h 261"/>
                  <a:gd name="T16" fmla="*/ 54 w 107"/>
                  <a:gd name="T17" fmla="*/ 35 h 261"/>
                  <a:gd name="T18" fmla="*/ 70 w 107"/>
                  <a:gd name="T19" fmla="*/ 52 h 261"/>
                  <a:gd name="T20" fmla="*/ 72 w 107"/>
                  <a:gd name="T21" fmla="*/ 54 h 261"/>
                  <a:gd name="T22" fmla="*/ 37 w 107"/>
                  <a:gd name="T23" fmla="*/ 52 h 261"/>
                  <a:gd name="T24" fmla="*/ 35 w 107"/>
                  <a:gd name="T25" fmla="*/ 54 h 261"/>
                  <a:gd name="T26" fmla="*/ 37 w 107"/>
                  <a:gd name="T27" fmla="*/ 52 h 261"/>
                  <a:gd name="T28" fmla="*/ 70 w 107"/>
                  <a:gd name="T29" fmla="*/ 86 h 261"/>
                  <a:gd name="T30" fmla="*/ 72 w 107"/>
                  <a:gd name="T31" fmla="*/ 88 h 261"/>
                  <a:gd name="T32" fmla="*/ 37 w 107"/>
                  <a:gd name="T33" fmla="*/ 86 h 261"/>
                  <a:gd name="T34" fmla="*/ 35 w 107"/>
                  <a:gd name="T35" fmla="*/ 88 h 261"/>
                  <a:gd name="T36" fmla="*/ 37 w 107"/>
                  <a:gd name="T37" fmla="*/ 86 h 261"/>
                  <a:gd name="T38" fmla="*/ 70 w 107"/>
                  <a:gd name="T39" fmla="*/ 121 h 261"/>
                  <a:gd name="T40" fmla="*/ 72 w 107"/>
                  <a:gd name="T41" fmla="*/ 123 h 261"/>
                  <a:gd name="T42" fmla="*/ 37 w 107"/>
                  <a:gd name="T43" fmla="*/ 121 h 261"/>
                  <a:gd name="T44" fmla="*/ 35 w 107"/>
                  <a:gd name="T45" fmla="*/ 123 h 261"/>
                  <a:gd name="T46" fmla="*/ 37 w 107"/>
                  <a:gd name="T47" fmla="*/ 121 h 261"/>
                  <a:gd name="T48" fmla="*/ 52 w 107"/>
                  <a:gd name="T49" fmla="*/ 69 h 261"/>
                  <a:gd name="T50" fmla="*/ 54 w 107"/>
                  <a:gd name="T51" fmla="*/ 71 h 261"/>
                  <a:gd name="T52" fmla="*/ 54 w 107"/>
                  <a:gd name="T53" fmla="*/ 156 h 261"/>
                  <a:gd name="T54" fmla="*/ 52 w 107"/>
                  <a:gd name="T55" fmla="*/ 158 h 261"/>
                  <a:gd name="T56" fmla="*/ 54 w 107"/>
                  <a:gd name="T57" fmla="*/ 156 h 261"/>
                  <a:gd name="T58" fmla="*/ 52 w 107"/>
                  <a:gd name="T59" fmla="*/ 191 h 261"/>
                  <a:gd name="T60" fmla="*/ 54 w 107"/>
                  <a:gd name="T61" fmla="*/ 192 h 261"/>
                  <a:gd name="T62" fmla="*/ 54 w 107"/>
                  <a:gd name="T63" fmla="*/ 226 h 261"/>
                  <a:gd name="T64" fmla="*/ 52 w 107"/>
                  <a:gd name="T65" fmla="*/ 227 h 261"/>
                  <a:gd name="T66" fmla="*/ 54 w 107"/>
                  <a:gd name="T67" fmla="*/ 2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261">
                    <a:moveTo>
                      <a:pt x="106" y="110"/>
                    </a:moveTo>
                    <a:cubicBezTo>
                      <a:pt x="87" y="188"/>
                      <a:pt x="87" y="188"/>
                      <a:pt x="87" y="188"/>
                    </a:cubicBezTo>
                    <a:cubicBezTo>
                      <a:pt x="87" y="245"/>
                      <a:pt x="87" y="245"/>
                      <a:pt x="87" y="245"/>
                    </a:cubicBezTo>
                    <a:cubicBezTo>
                      <a:pt x="87" y="254"/>
                      <a:pt x="80" y="261"/>
                      <a:pt x="71" y="261"/>
                    </a:cubicBezTo>
                    <a:cubicBezTo>
                      <a:pt x="35" y="261"/>
                      <a:pt x="35" y="261"/>
                      <a:pt x="35" y="261"/>
                    </a:cubicBezTo>
                    <a:cubicBezTo>
                      <a:pt x="26" y="261"/>
                      <a:pt x="19" y="254"/>
                      <a:pt x="19" y="245"/>
                    </a:cubicBezTo>
                    <a:cubicBezTo>
                      <a:pt x="19" y="188"/>
                      <a:pt x="19" y="188"/>
                      <a:pt x="19" y="188"/>
                    </a:cubicBezTo>
                    <a:cubicBezTo>
                      <a:pt x="0" y="110"/>
                      <a:pt x="0" y="110"/>
                      <a:pt x="0" y="110"/>
                    </a:cubicBezTo>
                    <a:cubicBezTo>
                      <a:pt x="0" y="18"/>
                      <a:pt x="0" y="18"/>
                      <a:pt x="0" y="18"/>
                    </a:cubicBezTo>
                    <a:cubicBezTo>
                      <a:pt x="0" y="8"/>
                      <a:pt x="8" y="0"/>
                      <a:pt x="18" y="0"/>
                    </a:cubicBezTo>
                    <a:cubicBezTo>
                      <a:pt x="89" y="0"/>
                      <a:pt x="89" y="0"/>
                      <a:pt x="89" y="0"/>
                    </a:cubicBezTo>
                    <a:cubicBezTo>
                      <a:pt x="99" y="0"/>
                      <a:pt x="107" y="8"/>
                      <a:pt x="107" y="18"/>
                    </a:cubicBezTo>
                    <a:lnTo>
                      <a:pt x="106" y="110"/>
                    </a:lnTo>
                    <a:close/>
                    <a:moveTo>
                      <a:pt x="54" y="35"/>
                    </a:moveTo>
                    <a:cubicBezTo>
                      <a:pt x="52" y="35"/>
                      <a:pt x="52" y="35"/>
                      <a:pt x="52" y="35"/>
                    </a:cubicBezTo>
                    <a:cubicBezTo>
                      <a:pt x="52" y="36"/>
                      <a:pt x="52" y="36"/>
                      <a:pt x="52" y="36"/>
                    </a:cubicBezTo>
                    <a:cubicBezTo>
                      <a:pt x="54" y="36"/>
                      <a:pt x="54" y="36"/>
                      <a:pt x="54" y="36"/>
                    </a:cubicBezTo>
                    <a:lnTo>
                      <a:pt x="54" y="35"/>
                    </a:lnTo>
                    <a:close/>
                    <a:moveTo>
                      <a:pt x="72" y="52"/>
                    </a:moveTo>
                    <a:cubicBezTo>
                      <a:pt x="70" y="52"/>
                      <a:pt x="70" y="52"/>
                      <a:pt x="70" y="52"/>
                    </a:cubicBezTo>
                    <a:cubicBezTo>
                      <a:pt x="70" y="54"/>
                      <a:pt x="70" y="54"/>
                      <a:pt x="70" y="54"/>
                    </a:cubicBezTo>
                    <a:cubicBezTo>
                      <a:pt x="72" y="54"/>
                      <a:pt x="72" y="54"/>
                      <a:pt x="72" y="54"/>
                    </a:cubicBezTo>
                    <a:lnTo>
                      <a:pt x="72" y="52"/>
                    </a:lnTo>
                    <a:close/>
                    <a:moveTo>
                      <a:pt x="37" y="52"/>
                    </a:moveTo>
                    <a:cubicBezTo>
                      <a:pt x="35" y="52"/>
                      <a:pt x="35" y="52"/>
                      <a:pt x="35" y="52"/>
                    </a:cubicBezTo>
                    <a:cubicBezTo>
                      <a:pt x="35" y="54"/>
                      <a:pt x="35" y="54"/>
                      <a:pt x="35" y="54"/>
                    </a:cubicBezTo>
                    <a:cubicBezTo>
                      <a:pt x="37" y="54"/>
                      <a:pt x="37" y="54"/>
                      <a:pt x="37" y="54"/>
                    </a:cubicBezTo>
                    <a:lnTo>
                      <a:pt x="37" y="52"/>
                    </a:lnTo>
                    <a:close/>
                    <a:moveTo>
                      <a:pt x="72" y="86"/>
                    </a:moveTo>
                    <a:cubicBezTo>
                      <a:pt x="70" y="86"/>
                      <a:pt x="70" y="86"/>
                      <a:pt x="70" y="86"/>
                    </a:cubicBezTo>
                    <a:cubicBezTo>
                      <a:pt x="70" y="88"/>
                      <a:pt x="70" y="88"/>
                      <a:pt x="70" y="88"/>
                    </a:cubicBezTo>
                    <a:cubicBezTo>
                      <a:pt x="72" y="88"/>
                      <a:pt x="72" y="88"/>
                      <a:pt x="72" y="88"/>
                    </a:cubicBezTo>
                    <a:lnTo>
                      <a:pt x="72" y="86"/>
                    </a:lnTo>
                    <a:close/>
                    <a:moveTo>
                      <a:pt x="37" y="86"/>
                    </a:moveTo>
                    <a:cubicBezTo>
                      <a:pt x="35" y="86"/>
                      <a:pt x="35" y="86"/>
                      <a:pt x="35" y="86"/>
                    </a:cubicBezTo>
                    <a:cubicBezTo>
                      <a:pt x="35" y="88"/>
                      <a:pt x="35" y="88"/>
                      <a:pt x="35" y="88"/>
                    </a:cubicBezTo>
                    <a:cubicBezTo>
                      <a:pt x="37" y="88"/>
                      <a:pt x="37" y="88"/>
                      <a:pt x="37" y="88"/>
                    </a:cubicBezTo>
                    <a:lnTo>
                      <a:pt x="37" y="86"/>
                    </a:lnTo>
                    <a:close/>
                    <a:moveTo>
                      <a:pt x="72" y="121"/>
                    </a:moveTo>
                    <a:cubicBezTo>
                      <a:pt x="70" y="121"/>
                      <a:pt x="70" y="121"/>
                      <a:pt x="70" y="121"/>
                    </a:cubicBezTo>
                    <a:cubicBezTo>
                      <a:pt x="70" y="123"/>
                      <a:pt x="70" y="123"/>
                      <a:pt x="70" y="123"/>
                    </a:cubicBezTo>
                    <a:cubicBezTo>
                      <a:pt x="72" y="123"/>
                      <a:pt x="72" y="123"/>
                      <a:pt x="72" y="123"/>
                    </a:cubicBezTo>
                    <a:lnTo>
                      <a:pt x="72" y="121"/>
                    </a:lnTo>
                    <a:close/>
                    <a:moveTo>
                      <a:pt x="37" y="121"/>
                    </a:moveTo>
                    <a:cubicBezTo>
                      <a:pt x="35" y="121"/>
                      <a:pt x="35" y="121"/>
                      <a:pt x="35" y="121"/>
                    </a:cubicBezTo>
                    <a:cubicBezTo>
                      <a:pt x="35" y="123"/>
                      <a:pt x="35" y="123"/>
                      <a:pt x="35" y="123"/>
                    </a:cubicBezTo>
                    <a:cubicBezTo>
                      <a:pt x="37" y="123"/>
                      <a:pt x="37" y="123"/>
                      <a:pt x="37" y="123"/>
                    </a:cubicBezTo>
                    <a:lnTo>
                      <a:pt x="37" y="121"/>
                    </a:lnTo>
                    <a:close/>
                    <a:moveTo>
                      <a:pt x="54" y="69"/>
                    </a:moveTo>
                    <a:cubicBezTo>
                      <a:pt x="52" y="69"/>
                      <a:pt x="52" y="69"/>
                      <a:pt x="52" y="69"/>
                    </a:cubicBezTo>
                    <a:cubicBezTo>
                      <a:pt x="52" y="71"/>
                      <a:pt x="52" y="71"/>
                      <a:pt x="52" y="71"/>
                    </a:cubicBezTo>
                    <a:cubicBezTo>
                      <a:pt x="54" y="71"/>
                      <a:pt x="54" y="71"/>
                      <a:pt x="54" y="71"/>
                    </a:cubicBezTo>
                    <a:lnTo>
                      <a:pt x="54" y="69"/>
                    </a:lnTo>
                    <a:close/>
                    <a:moveTo>
                      <a:pt x="54" y="156"/>
                    </a:moveTo>
                    <a:cubicBezTo>
                      <a:pt x="52" y="156"/>
                      <a:pt x="52" y="156"/>
                      <a:pt x="52" y="156"/>
                    </a:cubicBezTo>
                    <a:cubicBezTo>
                      <a:pt x="52" y="158"/>
                      <a:pt x="52" y="158"/>
                      <a:pt x="52" y="158"/>
                    </a:cubicBezTo>
                    <a:cubicBezTo>
                      <a:pt x="54" y="158"/>
                      <a:pt x="54" y="158"/>
                      <a:pt x="54" y="158"/>
                    </a:cubicBezTo>
                    <a:lnTo>
                      <a:pt x="54" y="156"/>
                    </a:lnTo>
                    <a:close/>
                    <a:moveTo>
                      <a:pt x="54" y="191"/>
                    </a:moveTo>
                    <a:cubicBezTo>
                      <a:pt x="52" y="191"/>
                      <a:pt x="52" y="191"/>
                      <a:pt x="52" y="191"/>
                    </a:cubicBezTo>
                    <a:cubicBezTo>
                      <a:pt x="52" y="192"/>
                      <a:pt x="52" y="192"/>
                      <a:pt x="52" y="192"/>
                    </a:cubicBezTo>
                    <a:cubicBezTo>
                      <a:pt x="54" y="192"/>
                      <a:pt x="54" y="192"/>
                      <a:pt x="54" y="192"/>
                    </a:cubicBezTo>
                    <a:lnTo>
                      <a:pt x="54" y="191"/>
                    </a:lnTo>
                    <a:close/>
                    <a:moveTo>
                      <a:pt x="54" y="226"/>
                    </a:moveTo>
                    <a:cubicBezTo>
                      <a:pt x="52" y="226"/>
                      <a:pt x="52" y="226"/>
                      <a:pt x="52" y="226"/>
                    </a:cubicBezTo>
                    <a:cubicBezTo>
                      <a:pt x="52" y="227"/>
                      <a:pt x="52" y="227"/>
                      <a:pt x="52" y="227"/>
                    </a:cubicBezTo>
                    <a:cubicBezTo>
                      <a:pt x="54" y="227"/>
                      <a:pt x="54" y="227"/>
                      <a:pt x="54" y="227"/>
                    </a:cubicBezTo>
                    <a:lnTo>
                      <a:pt x="54" y="226"/>
                    </a:ln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grpSp>
      <p:grpSp>
        <p:nvGrpSpPr>
          <p:cNvPr id="91" name="Group 90">
            <a:extLst>
              <a:ext uri="{FF2B5EF4-FFF2-40B4-BE49-F238E27FC236}">
                <a16:creationId xmlns:a16="http://schemas.microsoft.com/office/drawing/2014/main" id="{17E7C667-D19F-47D1-9F58-D50777D57DE0}"/>
              </a:ext>
            </a:extLst>
          </p:cNvPr>
          <p:cNvGrpSpPr/>
          <p:nvPr/>
        </p:nvGrpSpPr>
        <p:grpSpPr>
          <a:xfrm>
            <a:off x="6159524" y="3997045"/>
            <a:ext cx="589663" cy="689351"/>
            <a:chOff x="6300176" y="4082594"/>
            <a:chExt cx="601487" cy="703174"/>
          </a:xfrm>
        </p:grpSpPr>
        <p:sp>
          <p:nvSpPr>
            <p:cNvPr id="92" name="Title 1">
              <a:extLst>
                <a:ext uri="{FF2B5EF4-FFF2-40B4-BE49-F238E27FC236}">
                  <a16:creationId xmlns:a16="http://schemas.microsoft.com/office/drawing/2014/main" id="{DE6CF035-FFB9-440E-8D9C-AC02F6447C37}"/>
                </a:ext>
              </a:extLst>
            </p:cNvPr>
            <p:cNvSpPr txBox="1">
              <a:spLocks/>
            </p:cNvSpPr>
            <p:nvPr/>
          </p:nvSpPr>
          <p:spPr>
            <a:xfrm>
              <a:off x="6300176" y="4082594"/>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-scheduler</a:t>
              </a:r>
            </a:p>
          </p:txBody>
        </p:sp>
        <p:sp>
          <p:nvSpPr>
            <p:cNvPr id="93" name="Rectangle: Rounded Corners 92">
              <a:extLst>
                <a:ext uri="{FF2B5EF4-FFF2-40B4-BE49-F238E27FC236}">
                  <a16:creationId xmlns:a16="http://schemas.microsoft.com/office/drawing/2014/main" id="{0427D479-017E-455B-8A7B-BE78495E0A2C}"/>
                </a:ext>
              </a:extLst>
            </p:cNvPr>
            <p:cNvSpPr/>
            <p:nvPr/>
          </p:nvSpPr>
          <p:spPr bwMode="auto">
            <a:xfrm>
              <a:off x="6334396" y="4252179"/>
              <a:ext cx="533589" cy="533589"/>
            </a:xfrm>
            <a:prstGeom prst="roundRect">
              <a:avLst>
                <a:gd name="adj" fmla="val 3125"/>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94" name="Calendar" title="Icon of a calendar">
              <a:extLst>
                <a:ext uri="{FF2B5EF4-FFF2-40B4-BE49-F238E27FC236}">
                  <a16:creationId xmlns:a16="http://schemas.microsoft.com/office/drawing/2014/main" id="{FCE1E265-E757-414F-874B-C31ECFC331BF}"/>
                </a:ext>
              </a:extLst>
            </p:cNvPr>
            <p:cNvSpPr>
              <a:spLocks noChangeAspect="1" noEditPoints="1"/>
            </p:cNvSpPr>
            <p:nvPr/>
          </p:nvSpPr>
          <p:spPr bwMode="auto">
            <a:xfrm>
              <a:off x="6437177" y="4361816"/>
              <a:ext cx="328027" cy="314314"/>
            </a:xfrm>
            <a:custGeom>
              <a:avLst/>
              <a:gdLst>
                <a:gd name="T0" fmla="*/ 598 w 598"/>
                <a:gd name="T1" fmla="*/ 573 h 573"/>
                <a:gd name="T2" fmla="*/ 0 w 598"/>
                <a:gd name="T3" fmla="*/ 59 h 573"/>
                <a:gd name="T4" fmla="*/ 598 w 598"/>
                <a:gd name="T5" fmla="*/ 341 h 573"/>
                <a:gd name="T6" fmla="*/ 598 w 598"/>
                <a:gd name="T7" fmla="*/ 176 h 573"/>
                <a:gd name="T8" fmla="*/ 120 w 598"/>
                <a:gd name="T9" fmla="*/ 121 h 573"/>
                <a:gd name="T10" fmla="*/ 477 w 598"/>
                <a:gd name="T11" fmla="*/ 121 h 573"/>
                <a:gd name="T12" fmla="*/ 246 w 598"/>
                <a:gd name="T13" fmla="*/ 252 h 573"/>
                <a:gd name="T14" fmla="*/ 232 w 598"/>
                <a:gd name="T15" fmla="*/ 266 h 573"/>
                <a:gd name="T16" fmla="*/ 246 w 598"/>
                <a:gd name="T17" fmla="*/ 259 h 573"/>
                <a:gd name="T18" fmla="*/ 365 w 598"/>
                <a:gd name="T19" fmla="*/ 252 h 573"/>
                <a:gd name="T20" fmla="*/ 351 w 598"/>
                <a:gd name="T21" fmla="*/ 266 h 573"/>
                <a:gd name="T22" fmla="*/ 365 w 598"/>
                <a:gd name="T23" fmla="*/ 257 h 573"/>
                <a:gd name="T24" fmla="*/ 484 w 598"/>
                <a:gd name="T25" fmla="*/ 252 h 573"/>
                <a:gd name="T26" fmla="*/ 470 w 598"/>
                <a:gd name="T27" fmla="*/ 266 h 573"/>
                <a:gd name="T28" fmla="*/ 484 w 598"/>
                <a:gd name="T29" fmla="*/ 259 h 573"/>
                <a:gd name="T30" fmla="*/ 246 w 598"/>
                <a:gd name="T31" fmla="*/ 332 h 573"/>
                <a:gd name="T32" fmla="*/ 232 w 598"/>
                <a:gd name="T33" fmla="*/ 344 h 573"/>
                <a:gd name="T34" fmla="*/ 246 w 598"/>
                <a:gd name="T35" fmla="*/ 339 h 573"/>
                <a:gd name="T36" fmla="*/ 365 w 598"/>
                <a:gd name="T37" fmla="*/ 332 h 573"/>
                <a:gd name="T38" fmla="*/ 351 w 598"/>
                <a:gd name="T39" fmla="*/ 344 h 573"/>
                <a:gd name="T40" fmla="*/ 365 w 598"/>
                <a:gd name="T41" fmla="*/ 337 h 573"/>
                <a:gd name="T42" fmla="*/ 484 w 598"/>
                <a:gd name="T43" fmla="*/ 332 h 573"/>
                <a:gd name="T44" fmla="*/ 470 w 598"/>
                <a:gd name="T45" fmla="*/ 344 h 573"/>
                <a:gd name="T46" fmla="*/ 484 w 598"/>
                <a:gd name="T47" fmla="*/ 339 h 573"/>
                <a:gd name="T48" fmla="*/ 127 w 598"/>
                <a:gd name="T49" fmla="*/ 332 h 573"/>
                <a:gd name="T50" fmla="*/ 113 w 598"/>
                <a:gd name="T51" fmla="*/ 344 h 573"/>
                <a:gd name="T52" fmla="*/ 127 w 598"/>
                <a:gd name="T53" fmla="*/ 337 h 573"/>
                <a:gd name="T54" fmla="*/ 246 w 598"/>
                <a:gd name="T55" fmla="*/ 410 h 573"/>
                <a:gd name="T56" fmla="*/ 232 w 598"/>
                <a:gd name="T57" fmla="*/ 424 h 573"/>
                <a:gd name="T58" fmla="*/ 246 w 598"/>
                <a:gd name="T59" fmla="*/ 417 h 573"/>
                <a:gd name="T60" fmla="*/ 365 w 598"/>
                <a:gd name="T61" fmla="*/ 410 h 573"/>
                <a:gd name="T62" fmla="*/ 351 w 598"/>
                <a:gd name="T63" fmla="*/ 424 h 573"/>
                <a:gd name="T64" fmla="*/ 365 w 598"/>
                <a:gd name="T65" fmla="*/ 417 h 573"/>
                <a:gd name="T66" fmla="*/ 484 w 598"/>
                <a:gd name="T67" fmla="*/ 410 h 573"/>
                <a:gd name="T68" fmla="*/ 470 w 598"/>
                <a:gd name="T69" fmla="*/ 424 h 573"/>
                <a:gd name="T70" fmla="*/ 484 w 598"/>
                <a:gd name="T71" fmla="*/ 417 h 573"/>
                <a:gd name="T72" fmla="*/ 127 w 598"/>
                <a:gd name="T73" fmla="*/ 410 h 573"/>
                <a:gd name="T74" fmla="*/ 113 w 598"/>
                <a:gd name="T75" fmla="*/ 424 h 573"/>
                <a:gd name="T76" fmla="*/ 127 w 598"/>
                <a:gd name="T77" fmla="*/ 417 h 573"/>
                <a:gd name="T78" fmla="*/ 246 w 598"/>
                <a:gd name="T79" fmla="*/ 490 h 573"/>
                <a:gd name="T80" fmla="*/ 232 w 598"/>
                <a:gd name="T81" fmla="*/ 504 h 573"/>
                <a:gd name="T82" fmla="*/ 246 w 598"/>
                <a:gd name="T83" fmla="*/ 497 h 573"/>
                <a:gd name="T84" fmla="*/ 365 w 598"/>
                <a:gd name="T85" fmla="*/ 490 h 573"/>
                <a:gd name="T86" fmla="*/ 351 w 598"/>
                <a:gd name="T87" fmla="*/ 504 h 573"/>
                <a:gd name="T88" fmla="*/ 365 w 598"/>
                <a:gd name="T89" fmla="*/ 497 h 573"/>
                <a:gd name="T90" fmla="*/ 127 w 598"/>
                <a:gd name="T91" fmla="*/ 490 h 573"/>
                <a:gd name="T92" fmla="*/ 113 w 598"/>
                <a:gd name="T93" fmla="*/ 504 h 573"/>
                <a:gd name="T94" fmla="*/ 127 w 598"/>
                <a:gd name="T95"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8" h="573">
                  <a:moveTo>
                    <a:pt x="598" y="341"/>
                  </a:moveTo>
                  <a:lnTo>
                    <a:pt x="598" y="573"/>
                  </a:lnTo>
                  <a:lnTo>
                    <a:pt x="0" y="573"/>
                  </a:lnTo>
                  <a:lnTo>
                    <a:pt x="0" y="59"/>
                  </a:lnTo>
                  <a:lnTo>
                    <a:pt x="598" y="59"/>
                  </a:lnTo>
                  <a:lnTo>
                    <a:pt x="598" y="341"/>
                  </a:lnTo>
                  <a:moveTo>
                    <a:pt x="0" y="176"/>
                  </a:moveTo>
                  <a:lnTo>
                    <a:pt x="598" y="176"/>
                  </a:lnTo>
                  <a:moveTo>
                    <a:pt x="120" y="0"/>
                  </a:moveTo>
                  <a:lnTo>
                    <a:pt x="120" y="121"/>
                  </a:lnTo>
                  <a:moveTo>
                    <a:pt x="477" y="0"/>
                  </a:moveTo>
                  <a:lnTo>
                    <a:pt x="477" y="121"/>
                  </a:lnTo>
                  <a:moveTo>
                    <a:pt x="246" y="259"/>
                  </a:moveTo>
                  <a:lnTo>
                    <a:pt x="246" y="252"/>
                  </a:lnTo>
                  <a:lnTo>
                    <a:pt x="232" y="252"/>
                  </a:lnTo>
                  <a:lnTo>
                    <a:pt x="232" y="266"/>
                  </a:lnTo>
                  <a:lnTo>
                    <a:pt x="246" y="266"/>
                  </a:lnTo>
                  <a:lnTo>
                    <a:pt x="246" y="259"/>
                  </a:lnTo>
                  <a:moveTo>
                    <a:pt x="365" y="257"/>
                  </a:moveTo>
                  <a:lnTo>
                    <a:pt x="365" y="252"/>
                  </a:lnTo>
                  <a:lnTo>
                    <a:pt x="351" y="252"/>
                  </a:lnTo>
                  <a:lnTo>
                    <a:pt x="351" y="266"/>
                  </a:lnTo>
                  <a:lnTo>
                    <a:pt x="365" y="266"/>
                  </a:lnTo>
                  <a:lnTo>
                    <a:pt x="365" y="257"/>
                  </a:lnTo>
                  <a:moveTo>
                    <a:pt x="484" y="259"/>
                  </a:moveTo>
                  <a:lnTo>
                    <a:pt x="484" y="252"/>
                  </a:lnTo>
                  <a:lnTo>
                    <a:pt x="470" y="252"/>
                  </a:lnTo>
                  <a:lnTo>
                    <a:pt x="470" y="266"/>
                  </a:lnTo>
                  <a:lnTo>
                    <a:pt x="484" y="266"/>
                  </a:lnTo>
                  <a:lnTo>
                    <a:pt x="484" y="259"/>
                  </a:lnTo>
                  <a:moveTo>
                    <a:pt x="246" y="339"/>
                  </a:moveTo>
                  <a:lnTo>
                    <a:pt x="246" y="332"/>
                  </a:lnTo>
                  <a:lnTo>
                    <a:pt x="232" y="332"/>
                  </a:lnTo>
                  <a:lnTo>
                    <a:pt x="232" y="344"/>
                  </a:lnTo>
                  <a:lnTo>
                    <a:pt x="246" y="344"/>
                  </a:lnTo>
                  <a:lnTo>
                    <a:pt x="246" y="339"/>
                  </a:lnTo>
                  <a:moveTo>
                    <a:pt x="365" y="337"/>
                  </a:moveTo>
                  <a:lnTo>
                    <a:pt x="365" y="332"/>
                  </a:lnTo>
                  <a:lnTo>
                    <a:pt x="351" y="332"/>
                  </a:lnTo>
                  <a:lnTo>
                    <a:pt x="351" y="344"/>
                  </a:lnTo>
                  <a:lnTo>
                    <a:pt x="365" y="344"/>
                  </a:lnTo>
                  <a:lnTo>
                    <a:pt x="365" y="337"/>
                  </a:lnTo>
                  <a:moveTo>
                    <a:pt x="484" y="339"/>
                  </a:moveTo>
                  <a:lnTo>
                    <a:pt x="484" y="332"/>
                  </a:lnTo>
                  <a:lnTo>
                    <a:pt x="470" y="332"/>
                  </a:lnTo>
                  <a:lnTo>
                    <a:pt x="470" y="344"/>
                  </a:lnTo>
                  <a:lnTo>
                    <a:pt x="484" y="344"/>
                  </a:lnTo>
                  <a:lnTo>
                    <a:pt x="484" y="339"/>
                  </a:lnTo>
                  <a:moveTo>
                    <a:pt x="127" y="337"/>
                  </a:moveTo>
                  <a:lnTo>
                    <a:pt x="127" y="332"/>
                  </a:lnTo>
                  <a:lnTo>
                    <a:pt x="113" y="332"/>
                  </a:lnTo>
                  <a:lnTo>
                    <a:pt x="113" y="344"/>
                  </a:lnTo>
                  <a:lnTo>
                    <a:pt x="127" y="344"/>
                  </a:lnTo>
                  <a:lnTo>
                    <a:pt x="127" y="337"/>
                  </a:lnTo>
                  <a:moveTo>
                    <a:pt x="246" y="417"/>
                  </a:moveTo>
                  <a:lnTo>
                    <a:pt x="246" y="410"/>
                  </a:lnTo>
                  <a:lnTo>
                    <a:pt x="232" y="410"/>
                  </a:lnTo>
                  <a:lnTo>
                    <a:pt x="232" y="424"/>
                  </a:lnTo>
                  <a:lnTo>
                    <a:pt x="246" y="424"/>
                  </a:lnTo>
                  <a:lnTo>
                    <a:pt x="246" y="417"/>
                  </a:lnTo>
                  <a:moveTo>
                    <a:pt x="365" y="417"/>
                  </a:moveTo>
                  <a:lnTo>
                    <a:pt x="365" y="410"/>
                  </a:lnTo>
                  <a:lnTo>
                    <a:pt x="351" y="410"/>
                  </a:lnTo>
                  <a:lnTo>
                    <a:pt x="351" y="424"/>
                  </a:lnTo>
                  <a:lnTo>
                    <a:pt x="365" y="424"/>
                  </a:lnTo>
                  <a:lnTo>
                    <a:pt x="365" y="417"/>
                  </a:lnTo>
                  <a:moveTo>
                    <a:pt x="484" y="417"/>
                  </a:moveTo>
                  <a:lnTo>
                    <a:pt x="484" y="410"/>
                  </a:lnTo>
                  <a:lnTo>
                    <a:pt x="470" y="410"/>
                  </a:lnTo>
                  <a:lnTo>
                    <a:pt x="470" y="424"/>
                  </a:lnTo>
                  <a:lnTo>
                    <a:pt x="484" y="424"/>
                  </a:lnTo>
                  <a:lnTo>
                    <a:pt x="484" y="417"/>
                  </a:lnTo>
                  <a:moveTo>
                    <a:pt x="127" y="417"/>
                  </a:moveTo>
                  <a:lnTo>
                    <a:pt x="127" y="410"/>
                  </a:lnTo>
                  <a:lnTo>
                    <a:pt x="113" y="410"/>
                  </a:lnTo>
                  <a:lnTo>
                    <a:pt x="113" y="424"/>
                  </a:lnTo>
                  <a:lnTo>
                    <a:pt x="127" y="424"/>
                  </a:lnTo>
                  <a:lnTo>
                    <a:pt x="127" y="417"/>
                  </a:lnTo>
                  <a:moveTo>
                    <a:pt x="246" y="497"/>
                  </a:moveTo>
                  <a:lnTo>
                    <a:pt x="246" y="490"/>
                  </a:lnTo>
                  <a:lnTo>
                    <a:pt x="232" y="490"/>
                  </a:lnTo>
                  <a:lnTo>
                    <a:pt x="232" y="504"/>
                  </a:lnTo>
                  <a:lnTo>
                    <a:pt x="246" y="504"/>
                  </a:lnTo>
                  <a:lnTo>
                    <a:pt x="246" y="497"/>
                  </a:lnTo>
                  <a:moveTo>
                    <a:pt x="365" y="497"/>
                  </a:moveTo>
                  <a:lnTo>
                    <a:pt x="365" y="490"/>
                  </a:lnTo>
                  <a:lnTo>
                    <a:pt x="351" y="490"/>
                  </a:lnTo>
                  <a:lnTo>
                    <a:pt x="351" y="504"/>
                  </a:lnTo>
                  <a:lnTo>
                    <a:pt x="365" y="504"/>
                  </a:lnTo>
                  <a:lnTo>
                    <a:pt x="365" y="497"/>
                  </a:lnTo>
                  <a:moveTo>
                    <a:pt x="127" y="495"/>
                  </a:moveTo>
                  <a:lnTo>
                    <a:pt x="127" y="490"/>
                  </a:lnTo>
                  <a:lnTo>
                    <a:pt x="113" y="490"/>
                  </a:lnTo>
                  <a:lnTo>
                    <a:pt x="113" y="504"/>
                  </a:lnTo>
                  <a:lnTo>
                    <a:pt x="127" y="504"/>
                  </a:lnTo>
                  <a:lnTo>
                    <a:pt x="127" y="495"/>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cxnSp>
        <p:nvCxnSpPr>
          <p:cNvPr id="95" name="Straight Arrow Connector 94">
            <a:extLst>
              <a:ext uri="{FF2B5EF4-FFF2-40B4-BE49-F238E27FC236}">
                <a16:creationId xmlns:a16="http://schemas.microsoft.com/office/drawing/2014/main" id="{85C08549-E819-44D1-839E-7D48F59B3CE6}"/>
              </a:ext>
            </a:extLst>
          </p:cNvPr>
          <p:cNvCxnSpPr>
            <a:cxnSpLocks/>
            <a:stCxn id="47" idx="2"/>
            <a:endCxn id="82" idx="0"/>
          </p:cNvCxnSpPr>
          <p:nvPr/>
        </p:nvCxnSpPr>
        <p:spPr>
          <a:xfrm>
            <a:off x="5902952" y="2311924"/>
            <a:ext cx="1" cy="60345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B52D5BBF-5958-4D96-85BD-C4F4E2ABA744}"/>
              </a:ext>
            </a:extLst>
          </p:cNvPr>
          <p:cNvCxnSpPr>
            <a:stCxn id="89" idx="3"/>
            <a:endCxn id="83" idx="2"/>
          </p:cNvCxnSpPr>
          <p:nvPr/>
        </p:nvCxnSpPr>
        <p:spPr>
          <a:xfrm flipV="1">
            <a:off x="5613365" y="3604726"/>
            <a:ext cx="179285" cy="821287"/>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25F1A4CB-5692-4FFE-8C8C-B28FC21CC0E0}"/>
              </a:ext>
            </a:extLst>
          </p:cNvPr>
          <p:cNvCxnSpPr>
            <a:cxnSpLocks/>
            <a:stCxn id="93" idx="1"/>
            <a:endCxn id="83" idx="2"/>
          </p:cNvCxnSpPr>
          <p:nvPr/>
        </p:nvCxnSpPr>
        <p:spPr>
          <a:xfrm rot="10800000">
            <a:off x="6013786" y="3604725"/>
            <a:ext cx="179285" cy="820121"/>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722EB085-A34B-47B5-B574-F5E12361E1DE}"/>
              </a:ext>
            </a:extLst>
          </p:cNvPr>
          <p:cNvGrpSpPr/>
          <p:nvPr/>
        </p:nvGrpSpPr>
        <p:grpSpPr>
          <a:xfrm>
            <a:off x="6199631" y="4851770"/>
            <a:ext cx="523100" cy="687793"/>
            <a:chOff x="8440124" y="4245798"/>
            <a:chExt cx="533589" cy="701585"/>
          </a:xfrm>
        </p:grpSpPr>
        <p:grpSp>
          <p:nvGrpSpPr>
            <p:cNvPr id="99" name="Group 98">
              <a:extLst>
                <a:ext uri="{FF2B5EF4-FFF2-40B4-BE49-F238E27FC236}">
                  <a16:creationId xmlns:a16="http://schemas.microsoft.com/office/drawing/2014/main" id="{80DEF907-DC41-4A3B-A222-80C44242D5C9}"/>
                </a:ext>
              </a:extLst>
            </p:cNvPr>
            <p:cNvGrpSpPr/>
            <p:nvPr/>
          </p:nvGrpSpPr>
          <p:grpSpPr>
            <a:xfrm>
              <a:off x="8440124" y="4413794"/>
              <a:ext cx="533589" cy="533589"/>
              <a:chOff x="9475351" y="4318420"/>
              <a:chExt cx="533589" cy="533589"/>
            </a:xfrm>
          </p:grpSpPr>
          <p:sp>
            <p:nvSpPr>
              <p:cNvPr id="101" name="Rectangle: Rounded Corners 100">
                <a:extLst>
                  <a:ext uri="{FF2B5EF4-FFF2-40B4-BE49-F238E27FC236}">
                    <a16:creationId xmlns:a16="http://schemas.microsoft.com/office/drawing/2014/main" id="{852383FD-279C-41D3-B26F-88DF61A6EACF}"/>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02" name="Rectangle: Rounded Corners 101">
                <a:extLst>
                  <a:ext uri="{FF2B5EF4-FFF2-40B4-BE49-F238E27FC236}">
                    <a16:creationId xmlns:a16="http://schemas.microsoft.com/office/drawing/2014/main" id="{E2724135-1171-447A-856A-8623354EC119}"/>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3" name="Database_EFC7" title="Icon of a cylinder">
                <a:extLst>
                  <a:ext uri="{FF2B5EF4-FFF2-40B4-BE49-F238E27FC236}">
                    <a16:creationId xmlns:a16="http://schemas.microsoft.com/office/drawing/2014/main" id="{9028BAEE-E33A-412D-8047-B9AEB4B76B11}"/>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sp>
          <p:nvSpPr>
            <p:cNvPr id="100" name="Title 1">
              <a:extLst>
                <a:ext uri="{FF2B5EF4-FFF2-40B4-BE49-F238E27FC236}">
                  <a16:creationId xmlns:a16="http://schemas.microsoft.com/office/drawing/2014/main" id="{DB54375D-565E-4C05-B1A1-0433E9CF7039}"/>
                </a:ext>
              </a:extLst>
            </p:cNvPr>
            <p:cNvSpPr txBox="1">
              <a:spLocks/>
            </p:cNvSpPr>
            <p:nvPr/>
          </p:nvSpPr>
          <p:spPr>
            <a:xfrm>
              <a:off x="8524599" y="4245798"/>
              <a:ext cx="364639"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etcd</a:t>
              </a:r>
            </a:p>
          </p:txBody>
        </p:sp>
      </p:grpSp>
      <p:grpSp>
        <p:nvGrpSpPr>
          <p:cNvPr id="104" name="Group 103">
            <a:extLst>
              <a:ext uri="{FF2B5EF4-FFF2-40B4-BE49-F238E27FC236}">
                <a16:creationId xmlns:a16="http://schemas.microsoft.com/office/drawing/2014/main" id="{50F8D6FF-53DA-486A-8A99-1DF4A1EEA3D7}"/>
              </a:ext>
            </a:extLst>
          </p:cNvPr>
          <p:cNvGrpSpPr/>
          <p:nvPr/>
        </p:nvGrpSpPr>
        <p:grpSpPr>
          <a:xfrm>
            <a:off x="6468564" y="5249624"/>
            <a:ext cx="523100" cy="523100"/>
            <a:chOff x="9475351" y="4318420"/>
            <a:chExt cx="533589" cy="533589"/>
          </a:xfrm>
        </p:grpSpPr>
        <p:sp>
          <p:nvSpPr>
            <p:cNvPr id="105" name="Rectangle: Rounded Corners 104">
              <a:extLst>
                <a:ext uri="{FF2B5EF4-FFF2-40B4-BE49-F238E27FC236}">
                  <a16:creationId xmlns:a16="http://schemas.microsoft.com/office/drawing/2014/main" id="{658B2FEB-D5C2-4DAE-88D6-1A4BD13BBBC4}"/>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06" name="Rectangle: Rounded Corners 105">
              <a:extLst>
                <a:ext uri="{FF2B5EF4-FFF2-40B4-BE49-F238E27FC236}">
                  <a16:creationId xmlns:a16="http://schemas.microsoft.com/office/drawing/2014/main" id="{191853F9-5A8F-4D21-A740-832A34EE8282}"/>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7" name="Database_EFC7" title="Icon of a cylinder">
              <a:extLst>
                <a:ext uri="{FF2B5EF4-FFF2-40B4-BE49-F238E27FC236}">
                  <a16:creationId xmlns:a16="http://schemas.microsoft.com/office/drawing/2014/main" id="{D0340E01-277A-4BA4-B934-58B2288F2F38}"/>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grpSp>
        <p:nvGrpSpPr>
          <p:cNvPr id="108" name="Group 107">
            <a:extLst>
              <a:ext uri="{FF2B5EF4-FFF2-40B4-BE49-F238E27FC236}">
                <a16:creationId xmlns:a16="http://schemas.microsoft.com/office/drawing/2014/main" id="{EE4E791B-7DE1-4CB0-81F8-276971838AAE}"/>
              </a:ext>
            </a:extLst>
          </p:cNvPr>
          <p:cNvGrpSpPr/>
          <p:nvPr/>
        </p:nvGrpSpPr>
        <p:grpSpPr>
          <a:xfrm>
            <a:off x="6737496" y="5482784"/>
            <a:ext cx="523100" cy="523100"/>
            <a:chOff x="9475351" y="4318420"/>
            <a:chExt cx="533589" cy="533589"/>
          </a:xfrm>
        </p:grpSpPr>
        <p:sp>
          <p:nvSpPr>
            <p:cNvPr id="109" name="Rectangle: Rounded Corners 108">
              <a:extLst>
                <a:ext uri="{FF2B5EF4-FFF2-40B4-BE49-F238E27FC236}">
                  <a16:creationId xmlns:a16="http://schemas.microsoft.com/office/drawing/2014/main" id="{C10E84FF-DC8E-4666-B90E-669992189785}"/>
                </a:ext>
              </a:extLst>
            </p:cNvPr>
            <p:cNvSpPr/>
            <p:nvPr/>
          </p:nvSpPr>
          <p:spPr bwMode="auto">
            <a:xfrm>
              <a:off x="9475351" y="4318420"/>
              <a:ext cx="533589" cy="533589"/>
            </a:xfrm>
            <a:prstGeom prst="roundRect">
              <a:avLst>
                <a:gd name="adj" fmla="val 3125"/>
              </a:avLst>
            </a:prstGeom>
            <a:solidFill>
              <a:schemeClr val="bg1">
                <a:alpha val="1000"/>
              </a:schemeClr>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10" name="Rectangle: Rounded Corners 109">
              <a:extLst>
                <a:ext uri="{FF2B5EF4-FFF2-40B4-BE49-F238E27FC236}">
                  <a16:creationId xmlns:a16="http://schemas.microsoft.com/office/drawing/2014/main" id="{91B2C3DE-4F31-4033-89BC-EEC007186656}"/>
                </a:ext>
              </a:extLst>
            </p:cNvPr>
            <p:cNvSpPr/>
            <p:nvPr/>
          </p:nvSpPr>
          <p:spPr bwMode="auto">
            <a:xfrm>
              <a:off x="9476969" y="4320038"/>
              <a:ext cx="530352" cy="530352"/>
            </a:xfrm>
            <a:prstGeom prst="roundRect">
              <a:avLst>
                <a:gd name="adj" fmla="val 4203"/>
              </a:avLst>
            </a:prstGeom>
            <a:solidFill>
              <a:schemeClr val="bg1"/>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1" name="Database_EFC7" title="Icon of a cylinder">
              <a:extLst>
                <a:ext uri="{FF2B5EF4-FFF2-40B4-BE49-F238E27FC236}">
                  <a16:creationId xmlns:a16="http://schemas.microsoft.com/office/drawing/2014/main" id="{741E7446-75B5-42FD-852B-F818B72CD1C8}"/>
                </a:ext>
              </a:extLst>
            </p:cNvPr>
            <p:cNvSpPr>
              <a:spLocks noChangeAspect="1" noEditPoints="1"/>
            </p:cNvSpPr>
            <p:nvPr/>
          </p:nvSpPr>
          <p:spPr bwMode="auto">
            <a:xfrm>
              <a:off x="9621044" y="4427802"/>
              <a:ext cx="242202" cy="314824"/>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solidFill>
              <a:srgbClr val="FFFFFF"/>
            </a:solidFill>
            <a:ln w="12700" cap="sq">
              <a:solidFill>
                <a:srgbClr val="000000"/>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a:solidFill>
                  <a:srgbClr val="505050"/>
                </a:solidFill>
                <a:latin typeface="Segoe UI"/>
              </a:endParaRPr>
            </a:p>
          </p:txBody>
        </p:sp>
      </p:grpSp>
      <p:cxnSp>
        <p:nvCxnSpPr>
          <p:cNvPr id="112" name="Connector: Elbow 111">
            <a:extLst>
              <a:ext uri="{FF2B5EF4-FFF2-40B4-BE49-F238E27FC236}">
                <a16:creationId xmlns:a16="http://schemas.microsoft.com/office/drawing/2014/main" id="{D1238557-9C1F-4FD1-AF71-F6E5404D8AF8}"/>
              </a:ext>
            </a:extLst>
          </p:cNvPr>
          <p:cNvCxnSpPr>
            <a:stCxn id="83" idx="3"/>
            <a:endCxn id="105" idx="0"/>
          </p:cNvCxnSpPr>
          <p:nvPr/>
        </p:nvCxnSpPr>
        <p:spPr>
          <a:xfrm>
            <a:off x="6164768" y="3343176"/>
            <a:ext cx="717140" cy="1906448"/>
          </a:xfrm>
          <a:prstGeom prst="bentConnector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D0A285FD-7470-420D-A40C-3533D86446F7}"/>
              </a:ext>
            </a:extLst>
          </p:cNvPr>
          <p:cNvSpPr txBox="1">
            <a:spLocks/>
          </p:cNvSpPr>
          <p:nvPr/>
        </p:nvSpPr>
        <p:spPr>
          <a:xfrm>
            <a:off x="4744421" y="2516196"/>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50" spc="0">
                <a:solidFill>
                  <a:srgbClr val="000000"/>
                </a:solidFill>
                <a:latin typeface="Segoe UI Semibold"/>
                <a:cs typeface="Segoe UI Semibold"/>
              </a:rPr>
              <a:t>Control plane</a:t>
            </a:r>
            <a:endParaRPr lang="en-US"/>
          </a:p>
        </p:txBody>
      </p:sp>
      <p:sp>
        <p:nvSpPr>
          <p:cNvPr id="114" name="Rectangle: Rounded Corners 113">
            <a:extLst>
              <a:ext uri="{FF2B5EF4-FFF2-40B4-BE49-F238E27FC236}">
                <a16:creationId xmlns:a16="http://schemas.microsoft.com/office/drawing/2014/main" id="{941CD316-C0F2-4DC7-AB64-CE00E525E63B}"/>
              </a:ext>
            </a:extLst>
          </p:cNvPr>
          <p:cNvSpPr/>
          <p:nvPr/>
        </p:nvSpPr>
        <p:spPr bwMode="auto">
          <a:xfrm>
            <a:off x="7748951" y="1435291"/>
            <a:ext cx="2515743" cy="2273516"/>
          </a:xfrm>
          <a:prstGeom prst="roundRect">
            <a:avLst>
              <a:gd name="adj" fmla="val 3125"/>
            </a:avLst>
          </a:prstGeom>
          <a:solidFill>
            <a:schemeClr val="bg1">
              <a:alpha val="2000"/>
            </a:schemeClr>
          </a:solid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15" name="Title 1">
            <a:extLst>
              <a:ext uri="{FF2B5EF4-FFF2-40B4-BE49-F238E27FC236}">
                <a16:creationId xmlns:a16="http://schemas.microsoft.com/office/drawing/2014/main" id="{2EB9A643-871A-43C8-84F6-8215D042C001}"/>
              </a:ext>
            </a:extLst>
          </p:cNvPr>
          <p:cNvSpPr txBox="1">
            <a:spLocks/>
          </p:cNvSpPr>
          <p:nvPr/>
        </p:nvSpPr>
        <p:spPr>
          <a:xfrm>
            <a:off x="7748951" y="1242833"/>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Node</a:t>
            </a:r>
          </a:p>
        </p:txBody>
      </p:sp>
      <p:grpSp>
        <p:nvGrpSpPr>
          <p:cNvPr id="116" name="Group 115">
            <a:extLst>
              <a:ext uri="{FF2B5EF4-FFF2-40B4-BE49-F238E27FC236}">
                <a16:creationId xmlns:a16="http://schemas.microsoft.com/office/drawing/2014/main" id="{F7E728A8-0FF6-40AD-84D2-C20C68696F24}"/>
              </a:ext>
            </a:extLst>
          </p:cNvPr>
          <p:cNvGrpSpPr/>
          <p:nvPr/>
        </p:nvGrpSpPr>
        <p:grpSpPr>
          <a:xfrm>
            <a:off x="8220940" y="1526407"/>
            <a:ext cx="589663" cy="689351"/>
            <a:chOff x="8858748" y="1556518"/>
            <a:chExt cx="601487" cy="703174"/>
          </a:xfrm>
        </p:grpSpPr>
        <p:sp>
          <p:nvSpPr>
            <p:cNvPr id="117" name="Rectangle: Rounded Corners 116">
              <a:extLst>
                <a:ext uri="{FF2B5EF4-FFF2-40B4-BE49-F238E27FC236}">
                  <a16:creationId xmlns:a16="http://schemas.microsoft.com/office/drawing/2014/main" id="{45D33E23-54B6-409D-9D1E-41D5EAC1DD8F}"/>
                </a:ext>
              </a:extLst>
            </p:cNvPr>
            <p:cNvSpPr/>
            <p:nvPr/>
          </p:nvSpPr>
          <p:spPr bwMode="auto">
            <a:xfrm>
              <a:off x="8892968" y="1726103"/>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18" name="IoT_Hub" title="Icon of circles connecting to a center circle surrounded by brackets">
              <a:extLst>
                <a:ext uri="{FF2B5EF4-FFF2-40B4-BE49-F238E27FC236}">
                  <a16:creationId xmlns:a16="http://schemas.microsoft.com/office/drawing/2014/main" id="{38253777-A2ED-4C2E-A80E-45F8455E4274}"/>
                </a:ext>
              </a:extLst>
            </p:cNvPr>
            <p:cNvSpPr>
              <a:spLocks noChangeAspect="1" noEditPoints="1"/>
            </p:cNvSpPr>
            <p:nvPr/>
          </p:nvSpPr>
          <p:spPr bwMode="auto">
            <a:xfrm>
              <a:off x="8958029" y="1791164"/>
              <a:ext cx="403466" cy="403466"/>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2700" cap="sq">
              <a:solidFill>
                <a:srgbClr val="0078D4"/>
              </a:solidFill>
              <a:prstDash val="soli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gradFill>
                  <a:gsLst>
                    <a:gs pos="0">
                      <a:srgbClr val="505050"/>
                    </a:gs>
                    <a:gs pos="100000">
                      <a:srgbClr val="505050"/>
                    </a:gs>
                  </a:gsLst>
                </a:gradFill>
                <a:latin typeface="Segoe UI"/>
              </a:endParaRPr>
            </a:p>
          </p:txBody>
        </p:sp>
        <p:sp>
          <p:nvSpPr>
            <p:cNvPr id="119" name="Title 1">
              <a:extLst>
                <a:ext uri="{FF2B5EF4-FFF2-40B4-BE49-F238E27FC236}">
                  <a16:creationId xmlns:a16="http://schemas.microsoft.com/office/drawing/2014/main" id="{CDEC56B9-8138-4AEB-9567-79A98472D27B}"/>
                </a:ext>
              </a:extLst>
            </p:cNvPr>
            <p:cNvSpPr txBox="1">
              <a:spLocks/>
            </p:cNvSpPr>
            <p:nvPr/>
          </p:nvSpPr>
          <p:spPr>
            <a:xfrm>
              <a:off x="8858748" y="155651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kubelet</a:t>
              </a:r>
              <a:endParaRPr lang="en-US" sz="784" spc="0">
                <a:solidFill>
                  <a:srgbClr val="000000"/>
                </a:solidFill>
                <a:latin typeface="Segoe UI Semibold" panose="020B0702040204020203" pitchFamily="34" charset="0"/>
                <a:cs typeface="Segoe UI Semibold" panose="020B0702040204020203" pitchFamily="34" charset="0"/>
              </a:endParaRPr>
            </a:p>
          </p:txBody>
        </p:sp>
      </p:grpSp>
      <p:sp>
        <p:nvSpPr>
          <p:cNvPr id="120" name="Rectangle 119">
            <a:extLst>
              <a:ext uri="{FF2B5EF4-FFF2-40B4-BE49-F238E27FC236}">
                <a16:creationId xmlns:a16="http://schemas.microsoft.com/office/drawing/2014/main" id="{34DA6850-E295-4AE0-B8BD-C19E9056A914}"/>
              </a:ext>
            </a:extLst>
          </p:cNvPr>
          <p:cNvSpPr/>
          <p:nvPr/>
        </p:nvSpPr>
        <p:spPr bwMode="auto">
          <a:xfrm>
            <a:off x="8599301" y="1729025"/>
            <a:ext cx="140199" cy="157193"/>
          </a:xfrm>
          <a:prstGeom prst="rect">
            <a:avLst/>
          </a:prstGeom>
          <a:solidFill>
            <a:srgbClr val="FCFD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1" name="Rectangle 120">
            <a:extLst>
              <a:ext uri="{FF2B5EF4-FFF2-40B4-BE49-F238E27FC236}">
                <a16:creationId xmlns:a16="http://schemas.microsoft.com/office/drawing/2014/main" id="{B8B5752A-BD0F-4ACB-94BE-8ED0FAA56C23}"/>
              </a:ext>
            </a:extLst>
          </p:cNvPr>
          <p:cNvSpPr/>
          <p:nvPr/>
        </p:nvSpPr>
        <p:spPr bwMode="auto">
          <a:xfrm>
            <a:off x="8294120" y="2027125"/>
            <a:ext cx="140199" cy="157193"/>
          </a:xfrm>
          <a:prstGeom prst="rect">
            <a:avLst/>
          </a:prstGeom>
          <a:solidFill>
            <a:srgbClr val="FCFDF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22" name="Group 121">
            <a:extLst>
              <a:ext uri="{FF2B5EF4-FFF2-40B4-BE49-F238E27FC236}">
                <a16:creationId xmlns:a16="http://schemas.microsoft.com/office/drawing/2014/main" id="{24762A4F-76AE-49BE-A046-D7A594A0F733}"/>
              </a:ext>
            </a:extLst>
          </p:cNvPr>
          <p:cNvGrpSpPr/>
          <p:nvPr/>
        </p:nvGrpSpPr>
        <p:grpSpPr>
          <a:xfrm>
            <a:off x="9203043" y="1526407"/>
            <a:ext cx="589663" cy="689351"/>
            <a:chOff x="9860544" y="1556518"/>
            <a:chExt cx="601487" cy="703174"/>
          </a:xfrm>
        </p:grpSpPr>
        <p:sp>
          <p:nvSpPr>
            <p:cNvPr id="123" name="Rectangle: Rounded Corners 122">
              <a:extLst>
                <a:ext uri="{FF2B5EF4-FFF2-40B4-BE49-F238E27FC236}">
                  <a16:creationId xmlns:a16="http://schemas.microsoft.com/office/drawing/2014/main" id="{3E6EB1A2-6F65-4660-9BF4-037472B69F6F}"/>
                </a:ext>
              </a:extLst>
            </p:cNvPr>
            <p:cNvSpPr/>
            <p:nvPr/>
          </p:nvSpPr>
          <p:spPr bwMode="auto">
            <a:xfrm>
              <a:off x="9894764" y="1726103"/>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24" name="Move_E7C2" title="Icon of four arrows pointing away from eachother">
              <a:extLst>
                <a:ext uri="{FF2B5EF4-FFF2-40B4-BE49-F238E27FC236}">
                  <a16:creationId xmlns:a16="http://schemas.microsoft.com/office/drawing/2014/main" id="{AC7F2771-FBFD-448F-AF70-6572906D82B5}"/>
                </a:ext>
              </a:extLst>
            </p:cNvPr>
            <p:cNvSpPr>
              <a:spLocks noChangeAspect="1" noEditPoints="1"/>
            </p:cNvSpPr>
            <p:nvPr/>
          </p:nvSpPr>
          <p:spPr bwMode="auto">
            <a:xfrm>
              <a:off x="9998469" y="1829768"/>
              <a:ext cx="326178" cy="326259"/>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2700" cap="sq">
              <a:solidFill>
                <a:srgbClr val="0078D4"/>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sp>
          <p:nvSpPr>
            <p:cNvPr id="125" name="Title 1">
              <a:extLst>
                <a:ext uri="{FF2B5EF4-FFF2-40B4-BE49-F238E27FC236}">
                  <a16:creationId xmlns:a16="http://schemas.microsoft.com/office/drawing/2014/main" id="{D9737884-1E73-4EA5-98B6-7760B73116AA}"/>
                </a:ext>
              </a:extLst>
            </p:cNvPr>
            <p:cNvSpPr txBox="1">
              <a:spLocks/>
            </p:cNvSpPr>
            <p:nvPr/>
          </p:nvSpPr>
          <p:spPr>
            <a:xfrm>
              <a:off x="9860544" y="155651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a:t>
              </a:r>
              <a:r>
                <a:rPr lang="en-US" sz="784" spc="0">
                  <a:solidFill>
                    <a:srgbClr val="000000"/>
                  </a:solidFill>
                  <a:latin typeface="Segoe UI Semibold" panose="020B0702040204020203" pitchFamily="34" charset="0"/>
                  <a:cs typeface="Segoe UI Semibold" panose="020B0702040204020203" pitchFamily="34" charset="0"/>
                </a:rPr>
                <a:t>-proxy</a:t>
              </a:r>
            </a:p>
          </p:txBody>
        </p:sp>
      </p:grpSp>
      <p:grpSp>
        <p:nvGrpSpPr>
          <p:cNvPr id="126" name="Group 125">
            <a:extLst>
              <a:ext uri="{FF2B5EF4-FFF2-40B4-BE49-F238E27FC236}">
                <a16:creationId xmlns:a16="http://schemas.microsoft.com/office/drawing/2014/main" id="{A84DC4DB-A745-48EA-A1C7-A04586FCED91}"/>
              </a:ext>
            </a:extLst>
          </p:cNvPr>
          <p:cNvGrpSpPr/>
          <p:nvPr/>
        </p:nvGrpSpPr>
        <p:grpSpPr>
          <a:xfrm>
            <a:off x="7878882" y="2395448"/>
            <a:ext cx="2255879" cy="1160413"/>
            <a:chOff x="8509832" y="2442985"/>
            <a:chExt cx="2301114" cy="1183682"/>
          </a:xfrm>
        </p:grpSpPr>
        <p:sp>
          <p:nvSpPr>
            <p:cNvPr id="127" name="Rectangle: Rounded Corners 126">
              <a:extLst>
                <a:ext uri="{FF2B5EF4-FFF2-40B4-BE49-F238E27FC236}">
                  <a16:creationId xmlns:a16="http://schemas.microsoft.com/office/drawing/2014/main" id="{045BA575-4E69-4D22-BE22-B18854AED634}"/>
                </a:ext>
              </a:extLst>
            </p:cNvPr>
            <p:cNvSpPr/>
            <p:nvPr/>
          </p:nvSpPr>
          <p:spPr bwMode="auto">
            <a:xfrm>
              <a:off x="8509832" y="2616928"/>
              <a:ext cx="2301114" cy="100973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28" name="Title 1">
              <a:extLst>
                <a:ext uri="{FF2B5EF4-FFF2-40B4-BE49-F238E27FC236}">
                  <a16:creationId xmlns:a16="http://schemas.microsoft.com/office/drawing/2014/main" id="{BA97EE33-7014-4A5C-AD17-9EDAF51EA344}"/>
                </a:ext>
              </a:extLst>
            </p:cNvPr>
            <p:cNvSpPr txBox="1">
              <a:spLocks/>
            </p:cNvSpPr>
            <p:nvPr/>
          </p:nvSpPr>
          <p:spPr>
            <a:xfrm>
              <a:off x="8509832" y="2442985"/>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Docker</a:t>
              </a:r>
            </a:p>
          </p:txBody>
        </p:sp>
        <p:sp>
          <p:nvSpPr>
            <p:cNvPr id="129" name="Rectangle: Rounded Corners 128">
              <a:extLst>
                <a:ext uri="{FF2B5EF4-FFF2-40B4-BE49-F238E27FC236}">
                  <a16:creationId xmlns:a16="http://schemas.microsoft.com/office/drawing/2014/main" id="{E381105D-6DF9-4107-BCFF-819D225F896A}"/>
                </a:ext>
              </a:extLst>
            </p:cNvPr>
            <p:cNvSpPr/>
            <p:nvPr/>
          </p:nvSpPr>
          <p:spPr bwMode="auto">
            <a:xfrm>
              <a:off x="8629910" y="2935029"/>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30" name="Rectangle: Rounded Corners 129">
              <a:extLst>
                <a:ext uri="{FF2B5EF4-FFF2-40B4-BE49-F238E27FC236}">
                  <a16:creationId xmlns:a16="http://schemas.microsoft.com/office/drawing/2014/main" id="{E77C0E01-004F-404B-98C3-BC6E43529609}"/>
                </a:ext>
              </a:extLst>
            </p:cNvPr>
            <p:cNvSpPr/>
            <p:nvPr/>
          </p:nvSpPr>
          <p:spPr bwMode="auto">
            <a:xfrm>
              <a:off x="9722713" y="2935029"/>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31" name="Title 1">
              <a:extLst>
                <a:ext uri="{FF2B5EF4-FFF2-40B4-BE49-F238E27FC236}">
                  <a16:creationId xmlns:a16="http://schemas.microsoft.com/office/drawing/2014/main" id="{958940C8-1622-4FF7-9B2E-961C7C50EA73}"/>
                </a:ext>
              </a:extLst>
            </p:cNvPr>
            <p:cNvSpPr txBox="1">
              <a:spLocks/>
            </p:cNvSpPr>
            <p:nvPr/>
          </p:nvSpPr>
          <p:spPr>
            <a:xfrm>
              <a:off x="8629910" y="2761807"/>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32" name="Title 1">
              <a:extLst>
                <a:ext uri="{FF2B5EF4-FFF2-40B4-BE49-F238E27FC236}">
                  <a16:creationId xmlns:a16="http://schemas.microsoft.com/office/drawing/2014/main" id="{9D5043F2-3BAF-4687-9870-75E87D572473}"/>
                </a:ext>
              </a:extLst>
            </p:cNvPr>
            <p:cNvSpPr txBox="1">
              <a:spLocks/>
            </p:cNvSpPr>
            <p:nvPr/>
          </p:nvSpPr>
          <p:spPr>
            <a:xfrm>
              <a:off x="9722713" y="2761807"/>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33" name="Title 1">
              <a:extLst>
                <a:ext uri="{FF2B5EF4-FFF2-40B4-BE49-F238E27FC236}">
                  <a16:creationId xmlns:a16="http://schemas.microsoft.com/office/drawing/2014/main" id="{96639469-5C37-418C-B2D1-B8168CA11A12}"/>
                </a:ext>
              </a:extLst>
            </p:cNvPr>
            <p:cNvSpPr txBox="1">
              <a:spLocks/>
            </p:cNvSpPr>
            <p:nvPr/>
          </p:nvSpPr>
          <p:spPr>
            <a:xfrm>
              <a:off x="8813245" y="2987880"/>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sp>
          <p:nvSpPr>
            <p:cNvPr id="134" name="Title 1">
              <a:extLst>
                <a:ext uri="{FF2B5EF4-FFF2-40B4-BE49-F238E27FC236}">
                  <a16:creationId xmlns:a16="http://schemas.microsoft.com/office/drawing/2014/main" id="{C371ECE6-DA82-41E2-9A18-DB0D7462CD73}"/>
                </a:ext>
              </a:extLst>
            </p:cNvPr>
            <p:cNvSpPr txBox="1">
              <a:spLocks/>
            </p:cNvSpPr>
            <p:nvPr/>
          </p:nvSpPr>
          <p:spPr>
            <a:xfrm>
              <a:off x="9906048" y="2987880"/>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grpSp>
          <p:nvGrpSpPr>
            <p:cNvPr id="135" name="Group 134">
              <a:extLst>
                <a:ext uri="{FF2B5EF4-FFF2-40B4-BE49-F238E27FC236}">
                  <a16:creationId xmlns:a16="http://schemas.microsoft.com/office/drawing/2014/main" id="{796CB826-6141-4946-A13C-7813FAC7E959}"/>
                </a:ext>
              </a:extLst>
            </p:cNvPr>
            <p:cNvGrpSpPr/>
            <p:nvPr/>
          </p:nvGrpSpPr>
          <p:grpSpPr>
            <a:xfrm>
              <a:off x="8776968" y="3171978"/>
              <a:ext cx="674040" cy="200439"/>
              <a:chOff x="8773830" y="4177977"/>
              <a:chExt cx="757312" cy="225202"/>
            </a:xfrm>
          </p:grpSpPr>
          <p:sp>
            <p:nvSpPr>
              <p:cNvPr id="140" name="Freeform: Shape 139">
                <a:extLst>
                  <a:ext uri="{FF2B5EF4-FFF2-40B4-BE49-F238E27FC236}">
                    <a16:creationId xmlns:a16="http://schemas.microsoft.com/office/drawing/2014/main" id="{BA682CA3-FD9F-4F97-BCB6-1C530E9A1E4C}"/>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41" name="Freeform: Shape 140">
                <a:extLst>
                  <a:ext uri="{FF2B5EF4-FFF2-40B4-BE49-F238E27FC236}">
                    <a16:creationId xmlns:a16="http://schemas.microsoft.com/office/drawing/2014/main" id="{3D967C56-2C6B-409E-986A-87F0AB45A679}"/>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42" name="Freeform: Shape 141">
                <a:extLst>
                  <a:ext uri="{FF2B5EF4-FFF2-40B4-BE49-F238E27FC236}">
                    <a16:creationId xmlns:a16="http://schemas.microsoft.com/office/drawing/2014/main" id="{83B19BCF-3836-4929-912D-BFB66215D664}"/>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136" name="Group 135">
              <a:extLst>
                <a:ext uri="{FF2B5EF4-FFF2-40B4-BE49-F238E27FC236}">
                  <a16:creationId xmlns:a16="http://schemas.microsoft.com/office/drawing/2014/main" id="{F3FCCAF9-993F-40DA-A3A1-C7BF4601EA1B}"/>
                </a:ext>
              </a:extLst>
            </p:cNvPr>
            <p:cNvGrpSpPr/>
            <p:nvPr/>
          </p:nvGrpSpPr>
          <p:grpSpPr>
            <a:xfrm>
              <a:off x="9869771" y="3171978"/>
              <a:ext cx="674040" cy="200439"/>
              <a:chOff x="8773830" y="4177977"/>
              <a:chExt cx="757312" cy="225202"/>
            </a:xfrm>
          </p:grpSpPr>
          <p:sp>
            <p:nvSpPr>
              <p:cNvPr id="137" name="Freeform: Shape 136">
                <a:extLst>
                  <a:ext uri="{FF2B5EF4-FFF2-40B4-BE49-F238E27FC236}">
                    <a16:creationId xmlns:a16="http://schemas.microsoft.com/office/drawing/2014/main" id="{458F0F0A-00F0-4078-B348-0766BF993CA8}"/>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38" name="Freeform: Shape 137">
                <a:extLst>
                  <a:ext uri="{FF2B5EF4-FFF2-40B4-BE49-F238E27FC236}">
                    <a16:creationId xmlns:a16="http://schemas.microsoft.com/office/drawing/2014/main" id="{4750F9FE-4648-406C-A0F9-D297D13BDAA5}"/>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39" name="Freeform: Shape 138">
                <a:extLst>
                  <a:ext uri="{FF2B5EF4-FFF2-40B4-BE49-F238E27FC236}">
                    <a16:creationId xmlns:a16="http://schemas.microsoft.com/office/drawing/2014/main" id="{05CEBF18-91B0-460C-9733-EA2A91E92767}"/>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cxnSp>
        <p:nvCxnSpPr>
          <p:cNvPr id="143" name="Straight Arrow Connector 142">
            <a:extLst>
              <a:ext uri="{FF2B5EF4-FFF2-40B4-BE49-F238E27FC236}">
                <a16:creationId xmlns:a16="http://schemas.microsoft.com/office/drawing/2014/main" id="{1BF8CAB3-AC9C-46FA-9EC2-DCF992456892}"/>
              </a:ext>
            </a:extLst>
          </p:cNvPr>
          <p:cNvCxnSpPr>
            <a:cxnSpLocks/>
          </p:cNvCxnSpPr>
          <p:nvPr/>
        </p:nvCxnSpPr>
        <p:spPr>
          <a:xfrm flipH="1">
            <a:off x="8318748" y="2215758"/>
            <a:ext cx="1" cy="71714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F6A1718-6965-445D-812C-AC301DEB4855}"/>
              </a:ext>
            </a:extLst>
          </p:cNvPr>
          <p:cNvCxnSpPr>
            <a:cxnSpLocks/>
          </p:cNvCxnSpPr>
          <p:nvPr/>
        </p:nvCxnSpPr>
        <p:spPr>
          <a:xfrm flipH="1">
            <a:off x="9695964" y="2215759"/>
            <a:ext cx="1" cy="622114"/>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F5431430-51F7-46BF-A3D2-2AC595440674}"/>
              </a:ext>
            </a:extLst>
          </p:cNvPr>
          <p:cNvCxnSpPr>
            <a:cxnSpLocks/>
          </p:cNvCxnSpPr>
          <p:nvPr/>
        </p:nvCxnSpPr>
        <p:spPr>
          <a:xfrm rot="16200000" flipH="1">
            <a:off x="8593867" y="2137928"/>
            <a:ext cx="713873" cy="869532"/>
          </a:xfrm>
          <a:prstGeom prst="bentConnector3">
            <a:avLst>
              <a:gd name="adj1" fmla="val 3750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03F42213-5A16-4845-B8B9-4031B263C533}"/>
              </a:ext>
            </a:extLst>
          </p:cNvPr>
          <p:cNvCxnSpPr>
            <a:cxnSpLocks/>
          </p:cNvCxnSpPr>
          <p:nvPr/>
        </p:nvCxnSpPr>
        <p:spPr>
          <a:xfrm rot="5400000">
            <a:off x="8752702" y="2090259"/>
            <a:ext cx="618533" cy="869532"/>
          </a:xfrm>
          <a:prstGeom prst="bentConnector3">
            <a:avLst>
              <a:gd name="adj1" fmla="val 21704"/>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7" name="Rectangle: Rounded Corners 146">
            <a:extLst>
              <a:ext uri="{FF2B5EF4-FFF2-40B4-BE49-F238E27FC236}">
                <a16:creationId xmlns:a16="http://schemas.microsoft.com/office/drawing/2014/main" id="{D34D04D0-5F73-4838-B583-0DE651EFF2C5}"/>
              </a:ext>
            </a:extLst>
          </p:cNvPr>
          <p:cNvSpPr/>
          <p:nvPr/>
        </p:nvSpPr>
        <p:spPr bwMode="auto">
          <a:xfrm>
            <a:off x="7748951" y="4285676"/>
            <a:ext cx="2515743" cy="2273516"/>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48" name="Title 1">
            <a:extLst>
              <a:ext uri="{FF2B5EF4-FFF2-40B4-BE49-F238E27FC236}">
                <a16:creationId xmlns:a16="http://schemas.microsoft.com/office/drawing/2014/main" id="{E8020A02-49A0-462C-BAD9-6CB50ACDA2C0}"/>
              </a:ext>
            </a:extLst>
          </p:cNvPr>
          <p:cNvSpPr txBox="1">
            <a:spLocks/>
          </p:cNvSpPr>
          <p:nvPr/>
        </p:nvSpPr>
        <p:spPr>
          <a:xfrm>
            <a:off x="7748951" y="4093218"/>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Node</a:t>
            </a:r>
          </a:p>
        </p:txBody>
      </p:sp>
      <p:grpSp>
        <p:nvGrpSpPr>
          <p:cNvPr id="149" name="Group 148">
            <a:extLst>
              <a:ext uri="{FF2B5EF4-FFF2-40B4-BE49-F238E27FC236}">
                <a16:creationId xmlns:a16="http://schemas.microsoft.com/office/drawing/2014/main" id="{73E5B875-D3EF-4A86-B7DA-C7D3EB4FED6F}"/>
              </a:ext>
            </a:extLst>
          </p:cNvPr>
          <p:cNvGrpSpPr/>
          <p:nvPr/>
        </p:nvGrpSpPr>
        <p:grpSpPr>
          <a:xfrm>
            <a:off x="8220940" y="4376792"/>
            <a:ext cx="589663" cy="689351"/>
            <a:chOff x="8858748" y="4464059"/>
            <a:chExt cx="601487" cy="703174"/>
          </a:xfrm>
        </p:grpSpPr>
        <p:sp>
          <p:nvSpPr>
            <p:cNvPr id="150" name="Rectangle: Rounded Corners 149">
              <a:extLst>
                <a:ext uri="{FF2B5EF4-FFF2-40B4-BE49-F238E27FC236}">
                  <a16:creationId xmlns:a16="http://schemas.microsoft.com/office/drawing/2014/main" id="{8486F759-D82C-4E65-9662-2E53279AF1F7}"/>
                </a:ext>
              </a:extLst>
            </p:cNvPr>
            <p:cNvSpPr/>
            <p:nvPr/>
          </p:nvSpPr>
          <p:spPr bwMode="auto">
            <a:xfrm>
              <a:off x="8892968" y="4633644"/>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51" name="IoT_Hub" title="Icon of circles connecting to a center circle surrounded by brackets">
              <a:extLst>
                <a:ext uri="{FF2B5EF4-FFF2-40B4-BE49-F238E27FC236}">
                  <a16:creationId xmlns:a16="http://schemas.microsoft.com/office/drawing/2014/main" id="{71599EEF-CF9D-4F42-9D17-532FD1FD7905}"/>
                </a:ext>
              </a:extLst>
            </p:cNvPr>
            <p:cNvSpPr>
              <a:spLocks noChangeAspect="1" noEditPoints="1"/>
            </p:cNvSpPr>
            <p:nvPr/>
          </p:nvSpPr>
          <p:spPr bwMode="auto">
            <a:xfrm>
              <a:off x="8958029" y="4698705"/>
              <a:ext cx="403466" cy="403466"/>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2700" cap="sq">
              <a:solidFill>
                <a:srgbClr val="0078D4"/>
              </a:solidFill>
              <a:prstDash val="soli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a:gradFill>
                  <a:gsLst>
                    <a:gs pos="0">
                      <a:srgbClr val="505050"/>
                    </a:gs>
                    <a:gs pos="100000">
                      <a:srgbClr val="505050"/>
                    </a:gs>
                  </a:gsLst>
                </a:gradFill>
                <a:latin typeface="Segoe UI"/>
              </a:endParaRPr>
            </a:p>
          </p:txBody>
        </p:sp>
        <p:sp>
          <p:nvSpPr>
            <p:cNvPr id="152" name="Title 1">
              <a:extLst>
                <a:ext uri="{FF2B5EF4-FFF2-40B4-BE49-F238E27FC236}">
                  <a16:creationId xmlns:a16="http://schemas.microsoft.com/office/drawing/2014/main" id="{B7C818DC-4CAC-4DFA-8FCD-9765371E0C12}"/>
                </a:ext>
              </a:extLst>
            </p:cNvPr>
            <p:cNvSpPr txBox="1">
              <a:spLocks/>
            </p:cNvSpPr>
            <p:nvPr/>
          </p:nvSpPr>
          <p:spPr>
            <a:xfrm>
              <a:off x="8858748" y="4464059"/>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kubelet</a:t>
              </a:r>
              <a:endParaRPr lang="en-US" sz="784" spc="0">
                <a:solidFill>
                  <a:srgbClr val="000000"/>
                </a:solidFill>
                <a:latin typeface="Segoe UI Semibold" panose="020B0702040204020203" pitchFamily="34" charset="0"/>
                <a:cs typeface="Segoe UI Semibold" panose="020B0702040204020203" pitchFamily="34" charset="0"/>
              </a:endParaRPr>
            </a:p>
          </p:txBody>
        </p:sp>
      </p:grpSp>
      <p:sp>
        <p:nvSpPr>
          <p:cNvPr id="153" name="Rectangle 152">
            <a:extLst>
              <a:ext uri="{FF2B5EF4-FFF2-40B4-BE49-F238E27FC236}">
                <a16:creationId xmlns:a16="http://schemas.microsoft.com/office/drawing/2014/main" id="{AFA6225E-82CB-42DC-BECE-8DEAE57FAAD5}"/>
              </a:ext>
            </a:extLst>
          </p:cNvPr>
          <p:cNvSpPr/>
          <p:nvPr/>
        </p:nvSpPr>
        <p:spPr bwMode="auto">
          <a:xfrm>
            <a:off x="8599301" y="4579409"/>
            <a:ext cx="140199" cy="157193"/>
          </a:xfrm>
          <a:prstGeom prst="rect">
            <a:avLst/>
          </a:prstGeom>
          <a:solidFill>
            <a:srgbClr val="F9FA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4" name="Rectangle 153">
            <a:extLst>
              <a:ext uri="{FF2B5EF4-FFF2-40B4-BE49-F238E27FC236}">
                <a16:creationId xmlns:a16="http://schemas.microsoft.com/office/drawing/2014/main" id="{E35FD24C-6811-4A99-802E-2B9BAD42BAD5}"/>
              </a:ext>
            </a:extLst>
          </p:cNvPr>
          <p:cNvSpPr/>
          <p:nvPr/>
        </p:nvSpPr>
        <p:spPr bwMode="auto">
          <a:xfrm>
            <a:off x="8294120" y="4877510"/>
            <a:ext cx="140199" cy="157193"/>
          </a:xfrm>
          <a:prstGeom prst="rect">
            <a:avLst/>
          </a:prstGeom>
          <a:solidFill>
            <a:srgbClr val="F9FA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55" name="Group 154">
            <a:extLst>
              <a:ext uri="{FF2B5EF4-FFF2-40B4-BE49-F238E27FC236}">
                <a16:creationId xmlns:a16="http://schemas.microsoft.com/office/drawing/2014/main" id="{550082BE-C863-412C-9910-7D1A1FEE214A}"/>
              </a:ext>
            </a:extLst>
          </p:cNvPr>
          <p:cNvGrpSpPr/>
          <p:nvPr/>
        </p:nvGrpSpPr>
        <p:grpSpPr>
          <a:xfrm>
            <a:off x="9203043" y="4376792"/>
            <a:ext cx="589663" cy="689351"/>
            <a:chOff x="9860544" y="4464059"/>
            <a:chExt cx="601487" cy="703174"/>
          </a:xfrm>
        </p:grpSpPr>
        <p:sp>
          <p:nvSpPr>
            <p:cNvPr id="156" name="Rectangle: Rounded Corners 155">
              <a:extLst>
                <a:ext uri="{FF2B5EF4-FFF2-40B4-BE49-F238E27FC236}">
                  <a16:creationId xmlns:a16="http://schemas.microsoft.com/office/drawing/2014/main" id="{E69D81B5-B202-4942-B99B-05794FF20BBC}"/>
                </a:ext>
              </a:extLst>
            </p:cNvPr>
            <p:cNvSpPr/>
            <p:nvPr/>
          </p:nvSpPr>
          <p:spPr bwMode="auto">
            <a:xfrm>
              <a:off x="9894764" y="4633644"/>
              <a:ext cx="533589" cy="533589"/>
            </a:xfrm>
            <a:prstGeom prst="roundRect">
              <a:avLst>
                <a:gd name="adj" fmla="val 3125"/>
              </a:avLst>
            </a:prstGeom>
            <a:solidFill>
              <a:srgbClr val="0078D4">
                <a:alpha val="1000"/>
              </a:srgbClr>
            </a:solidFill>
            <a:ln w="12700">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endParaRPr lang="en-US" sz="1176">
                <a:solidFill>
                  <a:srgbClr val="505050"/>
                </a:solidFill>
                <a:latin typeface="Segoe UI"/>
                <a:cs typeface="Segoe UI" pitchFamily="34" charset="0"/>
              </a:endParaRPr>
            </a:p>
          </p:txBody>
        </p:sp>
        <p:sp>
          <p:nvSpPr>
            <p:cNvPr id="157" name="Move_E7C2" title="Icon of four arrows pointing away from eachother">
              <a:extLst>
                <a:ext uri="{FF2B5EF4-FFF2-40B4-BE49-F238E27FC236}">
                  <a16:creationId xmlns:a16="http://schemas.microsoft.com/office/drawing/2014/main" id="{28C89F16-1A28-4766-999A-A2CAB9D5FEB0}"/>
                </a:ext>
              </a:extLst>
            </p:cNvPr>
            <p:cNvSpPr>
              <a:spLocks noChangeAspect="1" noEditPoints="1"/>
            </p:cNvSpPr>
            <p:nvPr/>
          </p:nvSpPr>
          <p:spPr bwMode="auto">
            <a:xfrm>
              <a:off x="9998469" y="4737309"/>
              <a:ext cx="326178" cy="326259"/>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2700" cap="sq">
              <a:solidFill>
                <a:srgbClr val="0078D4"/>
              </a:solidFill>
              <a:prstDash val="solid"/>
              <a:miter lim="800000"/>
              <a:headEnd/>
              <a:tailEnd/>
            </a:ln>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lin ang="5400000" scaled="1"/>
                </a:gradFill>
                <a:latin typeface="Segoe UI"/>
              </a:endParaRPr>
            </a:p>
          </p:txBody>
        </p:sp>
        <p:sp>
          <p:nvSpPr>
            <p:cNvPr id="158" name="Title 1">
              <a:extLst>
                <a:ext uri="{FF2B5EF4-FFF2-40B4-BE49-F238E27FC236}">
                  <a16:creationId xmlns:a16="http://schemas.microsoft.com/office/drawing/2014/main" id="{F0EB625A-91C6-4171-B2EA-E515AB46E842}"/>
                </a:ext>
              </a:extLst>
            </p:cNvPr>
            <p:cNvSpPr txBox="1">
              <a:spLocks/>
            </p:cNvSpPr>
            <p:nvPr/>
          </p:nvSpPr>
          <p:spPr>
            <a:xfrm>
              <a:off x="9860544" y="4464059"/>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err="1">
                  <a:solidFill>
                    <a:srgbClr val="000000"/>
                  </a:solidFill>
                  <a:latin typeface="Segoe UI Semibold" panose="020B0702040204020203" pitchFamily="34" charset="0"/>
                  <a:cs typeface="Segoe UI Semibold" panose="020B0702040204020203" pitchFamily="34" charset="0"/>
                </a:rPr>
                <a:t>kube</a:t>
              </a:r>
              <a:r>
                <a:rPr lang="en-US" sz="784" spc="0">
                  <a:solidFill>
                    <a:srgbClr val="000000"/>
                  </a:solidFill>
                  <a:latin typeface="Segoe UI Semibold" panose="020B0702040204020203" pitchFamily="34" charset="0"/>
                  <a:cs typeface="Segoe UI Semibold" panose="020B0702040204020203" pitchFamily="34" charset="0"/>
                </a:rPr>
                <a:t>-proxy</a:t>
              </a:r>
            </a:p>
          </p:txBody>
        </p:sp>
      </p:grpSp>
      <p:grpSp>
        <p:nvGrpSpPr>
          <p:cNvPr id="159" name="Group 158">
            <a:extLst>
              <a:ext uri="{FF2B5EF4-FFF2-40B4-BE49-F238E27FC236}">
                <a16:creationId xmlns:a16="http://schemas.microsoft.com/office/drawing/2014/main" id="{8A0AED02-E6EF-4922-AC86-D352EDAF86F4}"/>
              </a:ext>
            </a:extLst>
          </p:cNvPr>
          <p:cNvGrpSpPr/>
          <p:nvPr/>
        </p:nvGrpSpPr>
        <p:grpSpPr>
          <a:xfrm>
            <a:off x="7878882" y="5245833"/>
            <a:ext cx="2255879" cy="1160413"/>
            <a:chOff x="8509832" y="5350526"/>
            <a:chExt cx="2301114" cy="1183682"/>
          </a:xfrm>
        </p:grpSpPr>
        <p:sp>
          <p:nvSpPr>
            <p:cNvPr id="160" name="Rectangle: Rounded Corners 159">
              <a:extLst>
                <a:ext uri="{FF2B5EF4-FFF2-40B4-BE49-F238E27FC236}">
                  <a16:creationId xmlns:a16="http://schemas.microsoft.com/office/drawing/2014/main" id="{4CEA979D-82A0-4886-AA71-BBFF8CE015E5}"/>
                </a:ext>
              </a:extLst>
            </p:cNvPr>
            <p:cNvSpPr/>
            <p:nvPr/>
          </p:nvSpPr>
          <p:spPr bwMode="auto">
            <a:xfrm>
              <a:off x="8509832" y="5524469"/>
              <a:ext cx="2301114" cy="100973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1" name="Title 1">
              <a:extLst>
                <a:ext uri="{FF2B5EF4-FFF2-40B4-BE49-F238E27FC236}">
                  <a16:creationId xmlns:a16="http://schemas.microsoft.com/office/drawing/2014/main" id="{A1833D6E-83B8-4C7D-A2DC-905FFEBEE389}"/>
                </a:ext>
              </a:extLst>
            </p:cNvPr>
            <p:cNvSpPr txBox="1">
              <a:spLocks/>
            </p:cNvSpPr>
            <p:nvPr/>
          </p:nvSpPr>
          <p:spPr>
            <a:xfrm>
              <a:off x="8509832" y="5350526"/>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Docker</a:t>
              </a:r>
            </a:p>
          </p:txBody>
        </p:sp>
        <p:sp>
          <p:nvSpPr>
            <p:cNvPr id="162" name="Rectangle: Rounded Corners 161">
              <a:extLst>
                <a:ext uri="{FF2B5EF4-FFF2-40B4-BE49-F238E27FC236}">
                  <a16:creationId xmlns:a16="http://schemas.microsoft.com/office/drawing/2014/main" id="{D01835FB-38BF-45C6-BE02-6851681D871B}"/>
                </a:ext>
              </a:extLst>
            </p:cNvPr>
            <p:cNvSpPr/>
            <p:nvPr/>
          </p:nvSpPr>
          <p:spPr bwMode="auto">
            <a:xfrm>
              <a:off x="8629910" y="5842570"/>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3" name="Rectangle: Rounded Corners 162">
              <a:extLst>
                <a:ext uri="{FF2B5EF4-FFF2-40B4-BE49-F238E27FC236}">
                  <a16:creationId xmlns:a16="http://schemas.microsoft.com/office/drawing/2014/main" id="{391FB6F6-9CD0-4954-900A-3E3F1D35C725}"/>
                </a:ext>
              </a:extLst>
            </p:cNvPr>
            <p:cNvSpPr/>
            <p:nvPr/>
          </p:nvSpPr>
          <p:spPr bwMode="auto">
            <a:xfrm>
              <a:off x="9722713" y="5842570"/>
              <a:ext cx="968156" cy="546759"/>
            </a:xfrm>
            <a:prstGeom prst="roundRect">
              <a:avLst>
                <a:gd name="adj" fmla="val 3125"/>
              </a:avLst>
            </a:prstGeom>
            <a:noFill/>
            <a:ln w="12700">
              <a:solidFill>
                <a:srgbClr val="0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defRPr/>
              </a:pPr>
              <a:endParaRPr lang="en-US" sz="1153">
                <a:solidFill>
                  <a:srgbClr val="505050"/>
                </a:solidFill>
                <a:latin typeface="Segoe UI"/>
                <a:cs typeface="Segoe UI" pitchFamily="34" charset="0"/>
              </a:endParaRPr>
            </a:p>
          </p:txBody>
        </p:sp>
        <p:sp>
          <p:nvSpPr>
            <p:cNvPr id="164" name="Title 1">
              <a:extLst>
                <a:ext uri="{FF2B5EF4-FFF2-40B4-BE49-F238E27FC236}">
                  <a16:creationId xmlns:a16="http://schemas.microsoft.com/office/drawing/2014/main" id="{D5F2DC54-BF0B-4CDB-B215-26BC09D433A1}"/>
                </a:ext>
              </a:extLst>
            </p:cNvPr>
            <p:cNvSpPr txBox="1">
              <a:spLocks/>
            </p:cNvSpPr>
            <p:nvPr/>
          </p:nvSpPr>
          <p:spPr>
            <a:xfrm>
              <a:off x="8629910" y="566934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65" name="Title 1">
              <a:extLst>
                <a:ext uri="{FF2B5EF4-FFF2-40B4-BE49-F238E27FC236}">
                  <a16:creationId xmlns:a16="http://schemas.microsoft.com/office/drawing/2014/main" id="{095C9D11-9E9A-466A-9967-89AF1A9E14E0}"/>
                </a:ext>
              </a:extLst>
            </p:cNvPr>
            <p:cNvSpPr txBox="1">
              <a:spLocks/>
            </p:cNvSpPr>
            <p:nvPr/>
          </p:nvSpPr>
          <p:spPr>
            <a:xfrm>
              <a:off x="9722713" y="5669348"/>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784" spc="0" dirty="0">
                  <a:solidFill>
                    <a:srgbClr val="000000"/>
                  </a:solidFill>
                  <a:latin typeface="Segoe UI Semibold" panose="020B0702040204020203" pitchFamily="34" charset="0"/>
                  <a:cs typeface="Segoe UI Semibold" panose="020B0702040204020203" pitchFamily="34" charset="0"/>
                </a:rPr>
                <a:t>Pod</a:t>
              </a:r>
            </a:p>
          </p:txBody>
        </p:sp>
        <p:sp>
          <p:nvSpPr>
            <p:cNvPr id="166" name="Title 1">
              <a:extLst>
                <a:ext uri="{FF2B5EF4-FFF2-40B4-BE49-F238E27FC236}">
                  <a16:creationId xmlns:a16="http://schemas.microsoft.com/office/drawing/2014/main" id="{E2DB93E9-97F3-471A-AA72-7921500698AD}"/>
                </a:ext>
              </a:extLst>
            </p:cNvPr>
            <p:cNvSpPr txBox="1">
              <a:spLocks/>
            </p:cNvSpPr>
            <p:nvPr/>
          </p:nvSpPr>
          <p:spPr>
            <a:xfrm>
              <a:off x="8813245" y="5895421"/>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sp>
          <p:nvSpPr>
            <p:cNvPr id="167" name="Title 1">
              <a:extLst>
                <a:ext uri="{FF2B5EF4-FFF2-40B4-BE49-F238E27FC236}">
                  <a16:creationId xmlns:a16="http://schemas.microsoft.com/office/drawing/2014/main" id="{244C915B-5C1E-4174-8FD7-42DEAF41C8BB}"/>
                </a:ext>
              </a:extLst>
            </p:cNvPr>
            <p:cNvSpPr txBox="1">
              <a:spLocks/>
            </p:cNvSpPr>
            <p:nvPr/>
          </p:nvSpPr>
          <p:spPr>
            <a:xfrm>
              <a:off x="9906048" y="5895421"/>
              <a:ext cx="601487" cy="123111"/>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784" spc="0">
                  <a:solidFill>
                    <a:srgbClr val="000000"/>
                  </a:solidFill>
                  <a:latin typeface="Segoe UI Semibold" panose="020B0702040204020203" pitchFamily="34" charset="0"/>
                  <a:cs typeface="Segoe UI Semibold" panose="020B0702040204020203" pitchFamily="34" charset="0"/>
                </a:rPr>
                <a:t>Containers</a:t>
              </a:r>
            </a:p>
          </p:txBody>
        </p:sp>
        <p:grpSp>
          <p:nvGrpSpPr>
            <p:cNvPr id="168" name="Group 167">
              <a:extLst>
                <a:ext uri="{FF2B5EF4-FFF2-40B4-BE49-F238E27FC236}">
                  <a16:creationId xmlns:a16="http://schemas.microsoft.com/office/drawing/2014/main" id="{4708F8C2-5AC7-4515-BED3-C7DD6AE9C230}"/>
                </a:ext>
              </a:extLst>
            </p:cNvPr>
            <p:cNvGrpSpPr/>
            <p:nvPr/>
          </p:nvGrpSpPr>
          <p:grpSpPr>
            <a:xfrm>
              <a:off x="8776968" y="6079519"/>
              <a:ext cx="674040" cy="200439"/>
              <a:chOff x="8773830" y="4177977"/>
              <a:chExt cx="757312" cy="225202"/>
            </a:xfrm>
          </p:grpSpPr>
          <p:sp>
            <p:nvSpPr>
              <p:cNvPr id="173" name="Freeform: Shape 172">
                <a:extLst>
                  <a:ext uri="{FF2B5EF4-FFF2-40B4-BE49-F238E27FC236}">
                    <a16:creationId xmlns:a16="http://schemas.microsoft.com/office/drawing/2014/main" id="{C03E8594-9F9D-4B54-B1D7-AA4F26194086}"/>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4" name="Freeform: Shape 173">
                <a:extLst>
                  <a:ext uri="{FF2B5EF4-FFF2-40B4-BE49-F238E27FC236}">
                    <a16:creationId xmlns:a16="http://schemas.microsoft.com/office/drawing/2014/main" id="{7C8AED67-C180-480B-8CAD-545E98051B90}"/>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5" name="Freeform: Shape 174">
                <a:extLst>
                  <a:ext uri="{FF2B5EF4-FFF2-40B4-BE49-F238E27FC236}">
                    <a16:creationId xmlns:a16="http://schemas.microsoft.com/office/drawing/2014/main" id="{8E419546-3603-4CFC-98C6-BFE0A0FA0BA5}"/>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nvGrpSpPr>
            <p:cNvPr id="169" name="Group 168">
              <a:extLst>
                <a:ext uri="{FF2B5EF4-FFF2-40B4-BE49-F238E27FC236}">
                  <a16:creationId xmlns:a16="http://schemas.microsoft.com/office/drawing/2014/main" id="{541ECFC9-8E25-492A-8E5F-29074E5D2727}"/>
                </a:ext>
              </a:extLst>
            </p:cNvPr>
            <p:cNvGrpSpPr/>
            <p:nvPr/>
          </p:nvGrpSpPr>
          <p:grpSpPr>
            <a:xfrm>
              <a:off x="9869771" y="6079519"/>
              <a:ext cx="674040" cy="200439"/>
              <a:chOff x="8773830" y="4177977"/>
              <a:chExt cx="757312" cy="225202"/>
            </a:xfrm>
          </p:grpSpPr>
          <p:sp>
            <p:nvSpPr>
              <p:cNvPr id="170" name="Freeform: Shape 169">
                <a:extLst>
                  <a:ext uri="{FF2B5EF4-FFF2-40B4-BE49-F238E27FC236}">
                    <a16:creationId xmlns:a16="http://schemas.microsoft.com/office/drawing/2014/main" id="{4B389378-BF10-4E19-81A8-50FFF0D20683}"/>
                  </a:ext>
                </a:extLst>
              </p:cNvPr>
              <p:cNvSpPr/>
              <p:nvPr/>
            </p:nvSpPr>
            <p:spPr>
              <a:xfrm>
                <a:off x="877383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1" name="Freeform: Shape 170">
                <a:extLst>
                  <a:ext uri="{FF2B5EF4-FFF2-40B4-BE49-F238E27FC236}">
                    <a16:creationId xmlns:a16="http://schemas.microsoft.com/office/drawing/2014/main" id="{06A50B9B-4792-42FE-9010-011B6F72131B}"/>
                  </a:ext>
                </a:extLst>
              </p:cNvPr>
              <p:cNvSpPr/>
              <p:nvPr/>
            </p:nvSpPr>
            <p:spPr>
              <a:xfrm>
                <a:off x="904974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sp>
            <p:nvSpPr>
              <p:cNvPr id="172" name="Freeform: Shape 171">
                <a:extLst>
                  <a:ext uri="{FF2B5EF4-FFF2-40B4-BE49-F238E27FC236}">
                    <a16:creationId xmlns:a16="http://schemas.microsoft.com/office/drawing/2014/main" id="{B0888999-9FD3-405C-BA87-49648962150D}"/>
                  </a:ext>
                </a:extLst>
              </p:cNvPr>
              <p:cNvSpPr/>
              <p:nvPr/>
            </p:nvSpPr>
            <p:spPr>
              <a:xfrm>
                <a:off x="9325650" y="4177977"/>
                <a:ext cx="205492" cy="225202"/>
              </a:xfrm>
              <a:custGeom>
                <a:avLst/>
                <a:gdLst>
                  <a:gd name="connsiteX0" fmla="*/ 543418 w 543418"/>
                  <a:gd name="connsiteY0" fmla="*/ 149230 h 595539"/>
                  <a:gd name="connsiteX1" fmla="*/ 543418 w 543418"/>
                  <a:gd name="connsiteY1" fmla="*/ 446971 h 595539"/>
                  <a:gd name="connsiteX2" fmla="*/ 271403 w 543418"/>
                  <a:gd name="connsiteY2" fmla="*/ 595539 h 595539"/>
                  <a:gd name="connsiteX3" fmla="*/ 271403 w 543418"/>
                  <a:gd name="connsiteY3" fmla="*/ 297798 h 595539"/>
                  <a:gd name="connsiteX4" fmla="*/ 0 w 543418"/>
                  <a:gd name="connsiteY4" fmla="*/ 149230 h 595539"/>
                  <a:gd name="connsiteX5" fmla="*/ 271403 w 543418"/>
                  <a:gd name="connsiteY5" fmla="*/ 297798 h 595539"/>
                  <a:gd name="connsiteX6" fmla="*/ 271403 w 543418"/>
                  <a:gd name="connsiteY6" fmla="*/ 595539 h 595539"/>
                  <a:gd name="connsiteX7" fmla="*/ 0 w 543418"/>
                  <a:gd name="connsiteY7" fmla="*/ 446971 h 595539"/>
                  <a:gd name="connsiteX8" fmla="*/ 271403 w 543418"/>
                  <a:gd name="connsiteY8" fmla="*/ 0 h 595539"/>
                  <a:gd name="connsiteX9" fmla="*/ 543418 w 543418"/>
                  <a:gd name="connsiteY9" fmla="*/ 148567 h 595539"/>
                  <a:gd name="connsiteX10" fmla="*/ 271403 w 543418"/>
                  <a:gd name="connsiteY10" fmla="*/ 297134 h 595539"/>
                  <a:gd name="connsiteX11" fmla="*/ 0 w 543418"/>
                  <a:gd name="connsiteY11" fmla="*/ 148567 h 5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418" h="595539">
                    <a:moveTo>
                      <a:pt x="543418" y="149230"/>
                    </a:moveTo>
                    <a:lnTo>
                      <a:pt x="543418" y="446971"/>
                    </a:lnTo>
                    <a:lnTo>
                      <a:pt x="271403" y="595539"/>
                    </a:lnTo>
                    <a:lnTo>
                      <a:pt x="271403" y="297798"/>
                    </a:lnTo>
                    <a:close/>
                    <a:moveTo>
                      <a:pt x="0" y="149230"/>
                    </a:moveTo>
                    <a:lnTo>
                      <a:pt x="271403" y="297798"/>
                    </a:lnTo>
                    <a:lnTo>
                      <a:pt x="271403" y="595539"/>
                    </a:lnTo>
                    <a:lnTo>
                      <a:pt x="0" y="446971"/>
                    </a:lnTo>
                    <a:close/>
                    <a:moveTo>
                      <a:pt x="271403" y="0"/>
                    </a:moveTo>
                    <a:lnTo>
                      <a:pt x="543418" y="148567"/>
                    </a:lnTo>
                    <a:lnTo>
                      <a:pt x="271403" y="297134"/>
                    </a:lnTo>
                    <a:lnTo>
                      <a:pt x="0" y="148567"/>
                    </a:lnTo>
                    <a:close/>
                  </a:path>
                </a:pathLst>
              </a:custGeom>
              <a:noFill/>
              <a:ln w="12700" cap="rnd">
                <a:solidFill>
                  <a:srgbClr val="000000"/>
                </a:solidFill>
                <a:prstDash val="solid"/>
                <a:round/>
              </a:ln>
            </p:spPr>
            <p:txBody>
              <a:bodyPr wrap="square">
                <a:noAutofit/>
              </a:bodyPr>
              <a:lstStyle/>
              <a:p>
                <a:pPr defTabSz="896354">
                  <a:defRPr/>
                </a:pPr>
                <a:endParaRPr lang="en-US" sz="1730">
                  <a:solidFill>
                    <a:srgbClr val="FFFFFF"/>
                  </a:solidFill>
                  <a:latin typeface="Segoe UI"/>
                </a:endParaRPr>
              </a:p>
            </p:txBody>
          </p:sp>
        </p:grpSp>
      </p:grpSp>
      <p:cxnSp>
        <p:nvCxnSpPr>
          <p:cNvPr id="176" name="Straight Arrow Connector 175">
            <a:extLst>
              <a:ext uri="{FF2B5EF4-FFF2-40B4-BE49-F238E27FC236}">
                <a16:creationId xmlns:a16="http://schemas.microsoft.com/office/drawing/2014/main" id="{ACCD2627-A4D9-4EEF-90FE-CFEF4171350F}"/>
              </a:ext>
            </a:extLst>
          </p:cNvPr>
          <p:cNvCxnSpPr>
            <a:cxnSpLocks/>
          </p:cNvCxnSpPr>
          <p:nvPr/>
        </p:nvCxnSpPr>
        <p:spPr>
          <a:xfrm flipH="1">
            <a:off x="8318748" y="5066143"/>
            <a:ext cx="1" cy="717140"/>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1334ABB7-74F0-4724-8EA4-34B77E51020C}"/>
              </a:ext>
            </a:extLst>
          </p:cNvPr>
          <p:cNvCxnSpPr>
            <a:cxnSpLocks/>
          </p:cNvCxnSpPr>
          <p:nvPr/>
        </p:nvCxnSpPr>
        <p:spPr>
          <a:xfrm flipH="1">
            <a:off x="9695964" y="5066144"/>
            <a:ext cx="1" cy="622114"/>
          </a:xfrm>
          <a:prstGeom prst="straightConnector1">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id="{0F16C869-BB0D-41AA-8E4F-27C6EC4FA157}"/>
              </a:ext>
            </a:extLst>
          </p:cNvPr>
          <p:cNvCxnSpPr>
            <a:cxnSpLocks/>
          </p:cNvCxnSpPr>
          <p:nvPr/>
        </p:nvCxnSpPr>
        <p:spPr>
          <a:xfrm rot="16200000" flipH="1">
            <a:off x="8593867" y="4988313"/>
            <a:ext cx="713873" cy="869532"/>
          </a:xfrm>
          <a:prstGeom prst="bentConnector3">
            <a:avLst>
              <a:gd name="adj1" fmla="val 37502"/>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DE5E04B2-CAEC-492A-B4FE-9C6092CBAFB9}"/>
              </a:ext>
            </a:extLst>
          </p:cNvPr>
          <p:cNvCxnSpPr>
            <a:cxnSpLocks/>
          </p:cNvCxnSpPr>
          <p:nvPr/>
        </p:nvCxnSpPr>
        <p:spPr>
          <a:xfrm rot="5400000">
            <a:off x="8752702" y="4940643"/>
            <a:ext cx="618533" cy="869532"/>
          </a:xfrm>
          <a:prstGeom prst="bentConnector3">
            <a:avLst>
              <a:gd name="adj1" fmla="val 21704"/>
            </a:avLst>
          </a:prstGeom>
          <a:ln w="127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E84D0993-01B5-407D-A48E-2C35BD74A726}"/>
              </a:ext>
            </a:extLst>
          </p:cNvPr>
          <p:cNvCxnSpPr>
            <a:cxnSpLocks/>
          </p:cNvCxnSpPr>
          <p:nvPr/>
        </p:nvCxnSpPr>
        <p:spPr>
          <a:xfrm flipV="1">
            <a:off x="6164768" y="1963263"/>
            <a:ext cx="2089719" cy="1165352"/>
          </a:xfrm>
          <a:prstGeom prst="bentConnector3">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01B9354E-03D5-4143-9ACC-48519E22A872}"/>
              </a:ext>
            </a:extLst>
          </p:cNvPr>
          <p:cNvCxnSpPr>
            <a:cxnSpLocks/>
          </p:cNvCxnSpPr>
          <p:nvPr/>
        </p:nvCxnSpPr>
        <p:spPr>
          <a:xfrm>
            <a:off x="6164768" y="3553646"/>
            <a:ext cx="2089719" cy="1254995"/>
          </a:xfrm>
          <a:prstGeom prst="bentConnector3">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1E4E4E49-2C12-46E7-A6E8-22C2C27624E3}"/>
              </a:ext>
            </a:extLst>
          </p:cNvPr>
          <p:cNvGrpSpPr/>
          <p:nvPr/>
        </p:nvGrpSpPr>
        <p:grpSpPr>
          <a:xfrm>
            <a:off x="10656352" y="1435291"/>
            <a:ext cx="896425" cy="557196"/>
            <a:chOff x="9359918" y="536507"/>
            <a:chExt cx="914400" cy="568369"/>
          </a:xfrm>
        </p:grpSpPr>
        <p:sp>
          <p:nvSpPr>
            <p:cNvPr id="184" name="globe_2" title="Icon of a sphere made of lines">
              <a:extLst>
                <a:ext uri="{FF2B5EF4-FFF2-40B4-BE49-F238E27FC236}">
                  <a16:creationId xmlns:a16="http://schemas.microsoft.com/office/drawing/2014/main" id="{568B1FF9-C532-4C60-A15E-A309D6E3A961}"/>
                </a:ext>
              </a:extLst>
            </p:cNvPr>
            <p:cNvSpPr>
              <a:spLocks noChangeAspect="1" noEditPoints="1"/>
            </p:cNvSpPr>
            <p:nvPr/>
          </p:nvSpPr>
          <p:spPr bwMode="auto">
            <a:xfrm>
              <a:off x="9634941" y="739116"/>
              <a:ext cx="365760" cy="365760"/>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gradFill>
                <a:latin typeface="Segoe UI"/>
              </a:endParaRPr>
            </a:p>
          </p:txBody>
        </p:sp>
        <p:sp>
          <p:nvSpPr>
            <p:cNvPr id="185" name="Title 1">
              <a:extLst>
                <a:ext uri="{FF2B5EF4-FFF2-40B4-BE49-F238E27FC236}">
                  <a16:creationId xmlns:a16="http://schemas.microsoft.com/office/drawing/2014/main" id="{66CD84C3-690D-4AC9-8226-5E01D7C2A79A}"/>
                </a:ext>
              </a:extLst>
            </p:cNvPr>
            <p:cNvSpPr txBox="1">
              <a:spLocks/>
            </p:cNvSpPr>
            <p:nvPr/>
          </p:nvSpPr>
          <p:spPr>
            <a:xfrm>
              <a:off x="9359918" y="536507"/>
              <a:ext cx="914400" cy="153888"/>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Internet</a:t>
              </a:r>
            </a:p>
          </p:txBody>
        </p:sp>
      </p:grpSp>
      <p:cxnSp>
        <p:nvCxnSpPr>
          <p:cNvPr id="5" name="Straight Arrow Connector 4">
            <a:extLst>
              <a:ext uri="{FF2B5EF4-FFF2-40B4-BE49-F238E27FC236}">
                <a16:creationId xmlns:a16="http://schemas.microsoft.com/office/drawing/2014/main" id="{479D2B41-EDC5-48FE-9EBF-2C74E1679BC2}"/>
              </a:ext>
            </a:extLst>
          </p:cNvPr>
          <p:cNvCxnSpPr>
            <a:cxnSpLocks/>
            <a:stCxn id="184" idx="0"/>
          </p:cNvCxnSpPr>
          <p:nvPr/>
        </p:nvCxnSpPr>
        <p:spPr>
          <a:xfrm flipH="1">
            <a:off x="10068224" y="1813736"/>
            <a:ext cx="857745"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318237E2-4413-484B-A30E-38162D986C03}"/>
              </a:ext>
            </a:extLst>
          </p:cNvPr>
          <p:cNvGrpSpPr/>
          <p:nvPr/>
        </p:nvGrpSpPr>
        <p:grpSpPr>
          <a:xfrm>
            <a:off x="10656352" y="4285675"/>
            <a:ext cx="896425" cy="557196"/>
            <a:chOff x="9359918" y="536507"/>
            <a:chExt cx="914400" cy="568369"/>
          </a:xfrm>
        </p:grpSpPr>
        <p:sp>
          <p:nvSpPr>
            <p:cNvPr id="195" name="globe_2" title="Icon of a sphere made of lines">
              <a:extLst>
                <a:ext uri="{FF2B5EF4-FFF2-40B4-BE49-F238E27FC236}">
                  <a16:creationId xmlns:a16="http://schemas.microsoft.com/office/drawing/2014/main" id="{54EAFA06-EC27-463D-BB1E-BE2D650EBCA5}"/>
                </a:ext>
              </a:extLst>
            </p:cNvPr>
            <p:cNvSpPr>
              <a:spLocks noChangeAspect="1" noEditPoints="1"/>
            </p:cNvSpPr>
            <p:nvPr/>
          </p:nvSpPr>
          <p:spPr bwMode="auto">
            <a:xfrm>
              <a:off x="9634941" y="739116"/>
              <a:ext cx="365760" cy="365760"/>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882">
                <a:gradFill>
                  <a:gsLst>
                    <a:gs pos="0">
                      <a:srgbClr val="505050"/>
                    </a:gs>
                    <a:gs pos="100000">
                      <a:srgbClr val="505050"/>
                    </a:gs>
                  </a:gsLst>
                </a:gradFill>
                <a:latin typeface="Segoe UI"/>
              </a:endParaRPr>
            </a:p>
          </p:txBody>
        </p:sp>
        <p:sp>
          <p:nvSpPr>
            <p:cNvPr id="196" name="Title 1">
              <a:extLst>
                <a:ext uri="{FF2B5EF4-FFF2-40B4-BE49-F238E27FC236}">
                  <a16:creationId xmlns:a16="http://schemas.microsoft.com/office/drawing/2014/main" id="{021A644E-AC3C-46C0-9572-CABB2639C883}"/>
                </a:ext>
              </a:extLst>
            </p:cNvPr>
            <p:cNvSpPr txBox="1">
              <a:spLocks/>
            </p:cNvSpPr>
            <p:nvPr/>
          </p:nvSpPr>
          <p:spPr>
            <a:xfrm>
              <a:off x="9359918" y="536507"/>
              <a:ext cx="914400" cy="153888"/>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algn="ctr" defTabSz="914367">
                <a:lnSpc>
                  <a:spcPct val="100000"/>
                </a:lnSpc>
                <a:defRPr/>
              </a:pPr>
              <a:r>
                <a:rPr lang="en-US" sz="980" spc="0">
                  <a:solidFill>
                    <a:srgbClr val="000000"/>
                  </a:solidFill>
                  <a:latin typeface="Segoe UI Semibold" panose="020B0702040204020203" pitchFamily="34" charset="0"/>
                  <a:cs typeface="Segoe UI Semibold" panose="020B0702040204020203" pitchFamily="34" charset="0"/>
                </a:rPr>
                <a:t>Internet</a:t>
              </a:r>
            </a:p>
          </p:txBody>
        </p:sp>
      </p:grpSp>
      <p:cxnSp>
        <p:nvCxnSpPr>
          <p:cNvPr id="194" name="Straight Arrow Connector 193">
            <a:extLst>
              <a:ext uri="{FF2B5EF4-FFF2-40B4-BE49-F238E27FC236}">
                <a16:creationId xmlns:a16="http://schemas.microsoft.com/office/drawing/2014/main" id="{C99936B2-B0AC-4071-9FBA-FAC40F081ED5}"/>
              </a:ext>
            </a:extLst>
          </p:cNvPr>
          <p:cNvCxnSpPr>
            <a:cxnSpLocks/>
            <a:stCxn id="195" idx="0"/>
          </p:cNvCxnSpPr>
          <p:nvPr/>
        </p:nvCxnSpPr>
        <p:spPr>
          <a:xfrm flipH="1">
            <a:off x="10068224" y="4664121"/>
            <a:ext cx="857745"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11A69A4-3F07-2502-01D2-BB7A73BF3BD0}"/>
              </a:ext>
            </a:extLst>
          </p:cNvPr>
          <p:cNvSpPr/>
          <p:nvPr/>
        </p:nvSpPr>
        <p:spPr bwMode="auto">
          <a:xfrm>
            <a:off x="7349067" y="992822"/>
            <a:ext cx="3208866" cy="5788977"/>
          </a:xfrm>
          <a:prstGeom prst="roundRect">
            <a:avLst/>
          </a:prstGeom>
          <a:noFill/>
          <a:ln>
            <a:solidFill>
              <a:schemeClr val="accent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7AB721E5-456B-D778-5D0B-BB084C564043}"/>
              </a:ext>
            </a:extLst>
          </p:cNvPr>
          <p:cNvSpPr txBox="1">
            <a:spLocks/>
          </p:cNvSpPr>
          <p:nvPr/>
        </p:nvSpPr>
        <p:spPr>
          <a:xfrm>
            <a:off x="7748951" y="769003"/>
            <a:ext cx="1663808" cy="150863"/>
          </a:xfrm>
          <a:prstGeom prst="rect">
            <a:avLst/>
          </a:prstGeom>
        </p:spPr>
        <p:txBody>
          <a:bodyPr vert="horz" wrap="square" lIns="0" tIns="0" rIns="0" bIns="0" rtlCol="0" anchor="b">
            <a:sp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defTabSz="914367">
              <a:lnSpc>
                <a:spcPct val="100000"/>
              </a:lnSpc>
              <a:defRPr/>
            </a:pPr>
            <a:r>
              <a:rPr lang="en-US" sz="980" spc="0" dirty="0">
                <a:solidFill>
                  <a:srgbClr val="000000"/>
                </a:solidFill>
                <a:latin typeface="Segoe UI Semibold" panose="020B0702040204020203" pitchFamily="34" charset="0"/>
                <a:cs typeface="Segoe UI Semibold" panose="020B0702040204020203" pitchFamily="34" charset="0"/>
              </a:rPr>
              <a:t>Cluster </a:t>
            </a:r>
          </a:p>
        </p:txBody>
      </p:sp>
      <p:sp>
        <p:nvSpPr>
          <p:cNvPr id="7" name="TextBox 6">
            <a:extLst>
              <a:ext uri="{FF2B5EF4-FFF2-40B4-BE49-F238E27FC236}">
                <a16:creationId xmlns:a16="http://schemas.microsoft.com/office/drawing/2014/main" id="{C741AD5D-28B7-BFEB-4F09-7C2741CAEA50}"/>
              </a:ext>
            </a:extLst>
          </p:cNvPr>
          <p:cNvSpPr txBox="1"/>
          <p:nvPr/>
        </p:nvSpPr>
        <p:spPr>
          <a:xfrm>
            <a:off x="524369" y="6384835"/>
            <a:ext cx="3491395" cy="307777"/>
          </a:xfrm>
          <a:prstGeom prst="rect">
            <a:avLst/>
          </a:prstGeom>
          <a:noFill/>
        </p:spPr>
        <p:txBody>
          <a:bodyPr wrap="square">
            <a:spAutoFit/>
          </a:bodyPr>
          <a:lstStyle/>
          <a:p>
            <a:r>
              <a:rPr lang="en-US" sz="1400" dirty="0">
                <a:hlinkClick r:id="rId3"/>
              </a:rPr>
              <a:t>Kubernetes Components | Kubernetes</a:t>
            </a:r>
            <a:endParaRPr lang="en-US" sz="1400" dirty="0"/>
          </a:p>
        </p:txBody>
      </p:sp>
    </p:spTree>
    <p:extLst>
      <p:ext uri="{BB962C8B-B14F-4D97-AF65-F5344CB8AC3E}">
        <p14:creationId xmlns:p14="http://schemas.microsoft.com/office/powerpoint/2010/main" val="30223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a:ea typeface="+mj-lt"/>
                <a:cs typeface="+mj-lt"/>
              </a:rPr>
              <a:t>Securing Containers </a:t>
            </a:r>
            <a:endParaRPr lang="en-US"/>
          </a:p>
        </p:txBody>
      </p:sp>
    </p:spTree>
    <p:extLst>
      <p:ext uri="{BB962C8B-B14F-4D97-AF65-F5344CB8AC3E}">
        <p14:creationId xmlns:p14="http://schemas.microsoft.com/office/powerpoint/2010/main" val="41266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083F77-CEE0-4F35-9766-5C0D9E72CBF3}"/>
              </a:ext>
            </a:extLst>
          </p:cNvPr>
          <p:cNvSpPr>
            <a:spLocks noGrp="1"/>
          </p:cNvSpPr>
          <p:nvPr>
            <p:ph idx="1"/>
          </p:nvPr>
        </p:nvSpPr>
        <p:spPr>
          <a:xfrm>
            <a:off x="589046" y="1226972"/>
            <a:ext cx="6108087" cy="5310151"/>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Ephemeral environment </a:t>
            </a:r>
          </a:p>
          <a:p>
            <a:pPr lvl="1">
              <a:buFont typeface="Wingdings" panose="05000000000000000000" pitchFamily="2" charset="2"/>
              <a:buChar char="§"/>
            </a:pPr>
            <a:r>
              <a:rPr lang="en-US" sz="1765" dirty="0"/>
              <a:t>Applications are elastic, containers are short lived, spawn and re-size rapidly</a:t>
            </a:r>
          </a:p>
          <a:p>
            <a:pPr lvl="1">
              <a:buFont typeface="Wingdings" panose="05000000000000000000" pitchFamily="2" charset="2"/>
              <a:buChar char="§"/>
            </a:pPr>
            <a:r>
              <a:rPr lang="en-US" sz="1765" dirty="0"/>
              <a:t>Container images are immutable, software updates require creation of new images</a:t>
            </a:r>
          </a:p>
          <a:p>
            <a:endParaRPr lang="en-US" sz="1765" dirty="0"/>
          </a:p>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High demand for visibility and control </a:t>
            </a:r>
          </a:p>
          <a:p>
            <a:pPr lvl="1">
              <a:buFont typeface="Wingdings" panose="05000000000000000000" pitchFamily="2" charset="2"/>
              <a:buChar char="§"/>
            </a:pPr>
            <a:r>
              <a:rPr lang="en-US" sz="1765" dirty="0"/>
              <a:t>Containers traffic flows are difficult to track with traditional tools</a:t>
            </a:r>
          </a:p>
          <a:p>
            <a:pPr lvl="1">
              <a:buFont typeface="Wingdings" panose="05000000000000000000" pitchFamily="2" charset="2"/>
              <a:buChar char="§"/>
            </a:pPr>
            <a:r>
              <a:rPr lang="en-US" sz="1765" dirty="0"/>
              <a:t>Runtime environment includes rich data and controls, with different configuration layers</a:t>
            </a:r>
          </a:p>
          <a:p>
            <a:pPr lvl="1"/>
            <a:endParaRPr lang="en-US" sz="1765" dirty="0"/>
          </a:p>
          <a:p>
            <a:pPr marL="0" indent="0" defTabSz="914225">
              <a:spcAft>
                <a:spcPts val="588"/>
              </a:spcAft>
              <a:buNone/>
              <a:defRPr/>
            </a:pPr>
            <a:r>
              <a:rPr lang="en-US" sz="1961" b="1" dirty="0">
                <a:gradFill>
                  <a:gsLst>
                    <a:gs pos="13000">
                      <a:schemeClr val="accent1"/>
                    </a:gs>
                    <a:gs pos="3000">
                      <a:schemeClr val="accent1"/>
                    </a:gs>
                  </a:gsLst>
                  <a:lin ang="5400000" scaled="1"/>
                </a:gradFill>
                <a:latin typeface="Segoe UI Semibold"/>
              </a:rPr>
              <a:t>Unique expertise needed</a:t>
            </a:r>
          </a:p>
          <a:p>
            <a:pPr lvl="1">
              <a:buFont typeface="Wingdings" panose="05000000000000000000" pitchFamily="2" charset="2"/>
              <a:buChar char="§"/>
            </a:pPr>
            <a:r>
              <a:rPr lang="en-US" sz="1765" dirty="0"/>
              <a:t>A shortage of skilled labor </a:t>
            </a:r>
          </a:p>
          <a:p>
            <a:pPr lvl="1">
              <a:buFont typeface="Wingdings" panose="05000000000000000000" pitchFamily="2" charset="2"/>
              <a:buChar char="§"/>
            </a:pPr>
            <a:r>
              <a:rPr lang="en-US" sz="1765" dirty="0"/>
              <a:t>Steep learning curves for open-source container tools and platforms</a:t>
            </a:r>
          </a:p>
        </p:txBody>
      </p:sp>
      <p:sp>
        <p:nvSpPr>
          <p:cNvPr id="23" name="Title 3">
            <a:extLst>
              <a:ext uri="{FF2B5EF4-FFF2-40B4-BE49-F238E27FC236}">
                <a16:creationId xmlns:a16="http://schemas.microsoft.com/office/drawing/2014/main" id="{2B9CA323-E02F-4E95-A56E-EAC559FE12BC}"/>
              </a:ext>
            </a:extLst>
          </p:cNvPr>
          <p:cNvSpPr txBox="1">
            <a:spLocks/>
          </p:cNvSpPr>
          <p:nvPr/>
        </p:nvSpPr>
        <p:spPr>
          <a:xfrm>
            <a:off x="589044" y="457623"/>
            <a:ext cx="11016957" cy="492443"/>
          </a:xfrm>
          <a:prstGeom prst="rect">
            <a:avLst/>
          </a:prstGeom>
        </p:spPr>
        <p:txBody>
          <a:bodyPr vert="horz" wrap="square" lIns="0" tIns="0" rIns="0" bIns="0" rtlCol="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spc="-50" dirty="0">
                <a:latin typeface="+mj-lt"/>
              </a:rPr>
              <a:t>Container</a:t>
            </a:r>
            <a:r>
              <a:rPr lang="en-US" sz="3200" dirty="0">
                <a:latin typeface="+mj-lt"/>
              </a:rPr>
              <a:t> </a:t>
            </a:r>
            <a:r>
              <a:rPr lang="en-US" sz="3200" spc="-50" dirty="0">
                <a:latin typeface="+mj-lt"/>
              </a:rPr>
              <a:t>security is </a:t>
            </a:r>
            <a:r>
              <a:rPr lang="en-US" sz="3200" i="1" u="sng" spc="-50" dirty="0">
                <a:latin typeface="+mj-lt"/>
              </a:rPr>
              <a:t>different</a:t>
            </a:r>
          </a:p>
        </p:txBody>
      </p:sp>
      <p:sp>
        <p:nvSpPr>
          <p:cNvPr id="14" name="Rectangle 13">
            <a:extLst>
              <a:ext uri="{FF2B5EF4-FFF2-40B4-BE49-F238E27FC236}">
                <a16:creationId xmlns:a16="http://schemas.microsoft.com/office/drawing/2014/main" id="{27B5EE4A-C53F-AACA-1F44-0399CA725BCF}"/>
              </a:ext>
            </a:extLst>
          </p:cNvPr>
          <p:cNvSpPr/>
          <p:nvPr/>
        </p:nvSpPr>
        <p:spPr>
          <a:xfrm flipH="1">
            <a:off x="9506557" y="1777425"/>
            <a:ext cx="2313018" cy="135776"/>
          </a:xfrm>
          <a:prstGeom prst="rect">
            <a:avLst/>
          </a:prstGeom>
        </p:spPr>
        <p:txBody>
          <a:bodyPr wrap="square" lIns="0" tIns="0" rIns="0" bIns="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016">
              <a:defRPr/>
            </a:pPr>
            <a:r>
              <a:rPr lang="en-US" sz="784" baseline="30000">
                <a:solidFill>
                  <a:srgbClr val="000000"/>
                </a:solidFill>
              </a:rPr>
              <a:t>1 </a:t>
            </a:r>
            <a:r>
              <a:rPr lang="en-IL" sz="882"/>
              <a:t>2022-cloud-native-security-and-usage-report</a:t>
            </a:r>
            <a:endParaRPr lang="en-IL" sz="784"/>
          </a:p>
        </p:txBody>
      </p:sp>
      <p:sp>
        <p:nvSpPr>
          <p:cNvPr id="2" name="Freeform: Shape 1">
            <a:extLst>
              <a:ext uri="{FF2B5EF4-FFF2-40B4-BE49-F238E27FC236}">
                <a16:creationId xmlns:a16="http://schemas.microsoft.com/office/drawing/2014/main" id="{38F255B3-456D-37E2-7E3F-B61B73B3865B}"/>
              </a:ext>
            </a:extLst>
          </p:cNvPr>
          <p:cNvSpPr/>
          <p:nvPr/>
        </p:nvSpPr>
        <p:spPr bwMode="auto">
          <a:xfrm>
            <a:off x="8589964" y="1186191"/>
            <a:ext cx="3738216" cy="553982"/>
          </a:xfrm>
          <a:custGeom>
            <a:avLst/>
            <a:gdLst>
              <a:gd name="connsiteX0" fmla="*/ 288000 w 3813175"/>
              <a:gd name="connsiteY0" fmla="*/ 0 h 576000"/>
              <a:gd name="connsiteX1" fmla="*/ 3813175 w 3813175"/>
              <a:gd name="connsiteY1" fmla="*/ 0 h 576000"/>
              <a:gd name="connsiteX2" fmla="*/ 3813175 w 3813175"/>
              <a:gd name="connsiteY2" fmla="*/ 576000 h 576000"/>
              <a:gd name="connsiteX3" fmla="*/ 288000 w 3813175"/>
              <a:gd name="connsiteY3" fmla="*/ 576000 h 576000"/>
              <a:gd name="connsiteX4" fmla="*/ 0 w 3813175"/>
              <a:gd name="connsiteY4" fmla="*/ 288000 h 576000"/>
              <a:gd name="connsiteX5" fmla="*/ 288000 w 3813175"/>
              <a:gd name="connsiteY5"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175" h="576000">
                <a:moveTo>
                  <a:pt x="288000" y="0"/>
                </a:moveTo>
                <a:lnTo>
                  <a:pt x="3813175" y="0"/>
                </a:lnTo>
                <a:lnTo>
                  <a:pt x="3813175" y="576000"/>
                </a:lnTo>
                <a:lnTo>
                  <a:pt x="288000" y="576000"/>
                </a:lnTo>
                <a:cubicBezTo>
                  <a:pt x="128942" y="576000"/>
                  <a:pt x="0" y="447058"/>
                  <a:pt x="0" y="288000"/>
                </a:cubicBezTo>
                <a:cubicBezTo>
                  <a:pt x="0" y="128942"/>
                  <a:pt x="128942" y="0"/>
                  <a:pt x="288000" y="0"/>
                </a:cubicBezTo>
                <a:close/>
              </a:path>
            </a:pathLst>
          </a:cu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102" fontAlgn="base">
              <a:spcBef>
                <a:spcPct val="0"/>
              </a:spcBef>
              <a:spcAft>
                <a:spcPct val="0"/>
              </a:spcAft>
            </a:pPr>
            <a:r>
              <a:rPr lang="en-US" sz="1176" b="1">
                <a:solidFill>
                  <a:schemeClr val="tx1"/>
                </a:solidFill>
                <a:ea typeface="Segoe UI" pitchFamily="34" charset="0"/>
                <a:cs typeface="Segoe UI" pitchFamily="34" charset="0"/>
              </a:rPr>
              <a:t>~44% of containers live less than five minutes!</a:t>
            </a:r>
            <a:r>
              <a:rPr lang="en-US" sz="1176" b="1" baseline="30000">
                <a:solidFill>
                  <a:schemeClr val="tx1"/>
                </a:solidFill>
              </a:rPr>
              <a:t>1</a:t>
            </a:r>
          </a:p>
        </p:txBody>
      </p:sp>
      <p:sp>
        <p:nvSpPr>
          <p:cNvPr id="3" name="Freeform: Shape 2">
            <a:extLst>
              <a:ext uri="{FF2B5EF4-FFF2-40B4-BE49-F238E27FC236}">
                <a16:creationId xmlns:a16="http://schemas.microsoft.com/office/drawing/2014/main" id="{7DAA855E-6465-2AD2-7CF0-CE32D4859454}"/>
              </a:ext>
            </a:extLst>
          </p:cNvPr>
          <p:cNvSpPr/>
          <p:nvPr/>
        </p:nvSpPr>
        <p:spPr bwMode="auto">
          <a:xfrm>
            <a:off x="7732348" y="521117"/>
            <a:ext cx="4572389" cy="553982"/>
          </a:xfrm>
          <a:custGeom>
            <a:avLst/>
            <a:gdLst>
              <a:gd name="connsiteX0" fmla="*/ 288000 w 3813175"/>
              <a:gd name="connsiteY0" fmla="*/ 0 h 576000"/>
              <a:gd name="connsiteX1" fmla="*/ 3813175 w 3813175"/>
              <a:gd name="connsiteY1" fmla="*/ 0 h 576000"/>
              <a:gd name="connsiteX2" fmla="*/ 3813175 w 3813175"/>
              <a:gd name="connsiteY2" fmla="*/ 576000 h 576000"/>
              <a:gd name="connsiteX3" fmla="*/ 288000 w 3813175"/>
              <a:gd name="connsiteY3" fmla="*/ 576000 h 576000"/>
              <a:gd name="connsiteX4" fmla="*/ 0 w 3813175"/>
              <a:gd name="connsiteY4" fmla="*/ 288000 h 576000"/>
              <a:gd name="connsiteX5" fmla="*/ 288000 w 3813175"/>
              <a:gd name="connsiteY5"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175" h="576000">
                <a:moveTo>
                  <a:pt x="288000" y="0"/>
                </a:moveTo>
                <a:lnTo>
                  <a:pt x="3813175" y="0"/>
                </a:lnTo>
                <a:lnTo>
                  <a:pt x="3813175" y="576000"/>
                </a:lnTo>
                <a:lnTo>
                  <a:pt x="288000" y="576000"/>
                </a:lnTo>
                <a:cubicBezTo>
                  <a:pt x="128942" y="576000"/>
                  <a:pt x="0" y="447058"/>
                  <a:pt x="0" y="288000"/>
                </a:cubicBezTo>
                <a:cubicBezTo>
                  <a:pt x="0" y="128942"/>
                  <a:pt x="128942" y="0"/>
                  <a:pt x="288000" y="0"/>
                </a:cubicBezTo>
                <a:close/>
              </a:path>
            </a:pathLst>
          </a:cu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102" fontAlgn="base">
              <a:spcBef>
                <a:spcPct val="0"/>
              </a:spcBef>
              <a:spcAft>
                <a:spcPct val="0"/>
              </a:spcAft>
            </a:pPr>
            <a:r>
              <a:rPr lang="en-US" sz="1176" b="1">
                <a:solidFill>
                  <a:schemeClr val="tx1"/>
                </a:solidFill>
                <a:ea typeface="Segoe UI" pitchFamily="34" charset="0"/>
                <a:cs typeface="Segoe UI" pitchFamily="34" charset="0"/>
              </a:rPr>
              <a:t>50% of container images get replaced in one week or less</a:t>
            </a:r>
            <a:r>
              <a:rPr lang="en-US" sz="1176" b="1" baseline="30000">
                <a:solidFill>
                  <a:schemeClr val="tx1"/>
                </a:solidFill>
                <a:ea typeface="Segoe UI" pitchFamily="34" charset="0"/>
                <a:cs typeface="Segoe UI" pitchFamily="34" charset="0"/>
              </a:rPr>
              <a:t>1</a:t>
            </a:r>
          </a:p>
        </p:txBody>
      </p:sp>
      <p:pic>
        <p:nvPicPr>
          <p:cNvPr id="6" name="Picture 5">
            <a:extLst>
              <a:ext uri="{FF2B5EF4-FFF2-40B4-BE49-F238E27FC236}">
                <a16:creationId xmlns:a16="http://schemas.microsoft.com/office/drawing/2014/main" id="{82A1903D-4B8F-E195-ADDB-792474655FD6}"/>
              </a:ext>
            </a:extLst>
          </p:cNvPr>
          <p:cNvPicPr>
            <a:picLocks noChangeAspect="1"/>
          </p:cNvPicPr>
          <p:nvPr/>
        </p:nvPicPr>
        <p:blipFill>
          <a:blip r:embed="rId3"/>
          <a:stretch>
            <a:fillRect/>
          </a:stretch>
        </p:blipFill>
        <p:spPr>
          <a:xfrm>
            <a:off x="7559823" y="2865189"/>
            <a:ext cx="4505177" cy="2506133"/>
          </a:xfrm>
          <a:prstGeom prst="rect">
            <a:avLst/>
          </a:prstGeom>
        </p:spPr>
      </p:pic>
    </p:spTree>
    <p:extLst>
      <p:ext uri="{BB962C8B-B14F-4D97-AF65-F5344CB8AC3E}">
        <p14:creationId xmlns:p14="http://schemas.microsoft.com/office/powerpoint/2010/main" val="87586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58A18-32AD-4648-ACFC-34661B7A589F}"/>
              </a:ext>
            </a:extLst>
          </p:cNvPr>
          <p:cNvSpPr>
            <a:spLocks noGrp="1"/>
          </p:cNvSpPr>
          <p:nvPr>
            <p:ph type="title"/>
          </p:nvPr>
        </p:nvSpPr>
        <p:spPr>
          <a:xfrm>
            <a:off x="588263" y="514959"/>
            <a:ext cx="11018520" cy="492443"/>
          </a:xfrm>
        </p:spPr>
        <p:txBody>
          <a:bodyPr/>
          <a:lstStyle/>
          <a:p>
            <a:r>
              <a:rPr lang="en-US" sz="3200" dirty="0"/>
              <a:t>Threat landscape for managed Kubernetes</a:t>
            </a:r>
          </a:p>
        </p:txBody>
      </p:sp>
      <p:grpSp>
        <p:nvGrpSpPr>
          <p:cNvPr id="2" name="Group 1" descr="Threat landscape for managed kubernetes diagram">
            <a:extLst>
              <a:ext uri="{FF2B5EF4-FFF2-40B4-BE49-F238E27FC236}">
                <a16:creationId xmlns:a16="http://schemas.microsoft.com/office/drawing/2014/main" id="{335311A1-2AE0-4B8F-8B01-C90F34A087AE}"/>
              </a:ext>
            </a:extLst>
          </p:cNvPr>
          <p:cNvGrpSpPr/>
          <p:nvPr/>
        </p:nvGrpSpPr>
        <p:grpSpPr>
          <a:xfrm>
            <a:off x="535905" y="1301888"/>
            <a:ext cx="6860099" cy="4880561"/>
            <a:chOff x="546651" y="1327497"/>
            <a:chExt cx="6997658" cy="4978426"/>
          </a:xfrm>
        </p:grpSpPr>
        <p:sp>
          <p:nvSpPr>
            <p:cNvPr id="349" name="Rectangle: Rounded Corners 348">
              <a:extLst>
                <a:ext uri="{FF2B5EF4-FFF2-40B4-BE49-F238E27FC236}">
                  <a16:creationId xmlns:a16="http://schemas.microsoft.com/office/drawing/2014/main" id="{ABD0577E-B984-415F-A7E1-73EC3F92B065}"/>
                </a:ext>
                <a:ext uri="{C183D7F6-B498-43B3-948B-1728B52AA6E4}">
                  <adec:decorative xmlns:adec="http://schemas.microsoft.com/office/drawing/2017/decorative" val="1"/>
                </a:ext>
              </a:extLst>
            </p:cNvPr>
            <p:cNvSpPr/>
            <p:nvPr/>
          </p:nvSpPr>
          <p:spPr bwMode="auto">
            <a:xfrm>
              <a:off x="1777925" y="3055929"/>
              <a:ext cx="5766384" cy="3249994"/>
            </a:xfrm>
            <a:prstGeom prst="roundRect">
              <a:avLst>
                <a:gd name="adj" fmla="val 3997"/>
              </a:avLst>
            </a:prstGeom>
            <a:ln w="19050">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50" name="Rectangle 1">
              <a:extLst>
                <a:ext uri="{FF2B5EF4-FFF2-40B4-BE49-F238E27FC236}">
                  <a16:creationId xmlns:a16="http://schemas.microsoft.com/office/drawing/2014/main" id="{C547FC91-09C4-41E6-805B-2BF8F82D4BDB}"/>
                </a:ext>
                <a:ext uri="{C183D7F6-B498-43B3-948B-1728B52AA6E4}">
                  <adec:decorative xmlns:adec="http://schemas.microsoft.com/office/drawing/2017/decorative" val="1"/>
                </a:ext>
              </a:extLst>
            </p:cNvPr>
            <p:cNvSpPr>
              <a:spLocks noChangeArrowheads="1"/>
            </p:cNvSpPr>
            <p:nvPr/>
          </p:nvSpPr>
          <p:spPr bwMode="auto">
            <a:xfrm>
              <a:off x="2161070" y="3612226"/>
              <a:ext cx="323181" cy="173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190" tIns="101554" rIns="0" bIns="1015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defRPr/>
              </a:pPr>
              <a:r>
                <a:rPr lang="en-US" altLang="en-US" sz="1900">
                  <a:solidFill>
                    <a:srgbClr val="000000"/>
                  </a:solidFill>
                  <a:latin typeface="Segoe UI" panose="020B0502040204020203" pitchFamily="34" charset="0"/>
                  <a:cs typeface="Segoe UI" panose="020B0502040204020203" pitchFamily="34" charset="0"/>
                </a:rPr>
                <a:t>     </a:t>
              </a:r>
              <a:endParaRPr lang="en-US" altLang="en-US" sz="1800">
                <a:solidFill>
                  <a:srgbClr val="000000"/>
                </a:solidFill>
              </a:endParaRPr>
            </a:p>
          </p:txBody>
        </p:sp>
        <p:sp>
          <p:nvSpPr>
            <p:cNvPr id="351" name="Rectangle 350">
              <a:extLst>
                <a:ext uri="{FF2B5EF4-FFF2-40B4-BE49-F238E27FC236}">
                  <a16:creationId xmlns:a16="http://schemas.microsoft.com/office/drawing/2014/main" id="{D672E9AD-51E9-4525-8C28-E6B81A3909ED}"/>
                </a:ext>
              </a:extLst>
            </p:cNvPr>
            <p:cNvSpPr/>
            <p:nvPr/>
          </p:nvSpPr>
          <p:spPr>
            <a:xfrm>
              <a:off x="4583885" y="5468818"/>
              <a:ext cx="2065603" cy="350264"/>
            </a:xfrm>
            <a:prstGeom prst="rect">
              <a:avLst/>
            </a:prstGeom>
          </p:spPr>
          <p:txBody>
            <a:bodyPr wrap="square">
              <a:spAutoFit/>
            </a:bodyPr>
            <a:lstStyle/>
            <a:p>
              <a:pPr algn="ctr">
                <a:defRPr/>
              </a:pPr>
              <a:r>
                <a:rPr lang="en-US" altLang="en-US" sz="800">
                  <a:solidFill>
                    <a:srgbClr val="000000"/>
                  </a:solidFill>
                  <a:latin typeface="Segoe UI"/>
                  <a:cs typeface="Calibri" panose="020F0502020204030204" pitchFamily="34" charset="0"/>
                </a:rPr>
                <a:t>Execution Environment</a:t>
              </a:r>
            </a:p>
            <a:p>
              <a:pPr algn="ctr">
                <a:defRPr/>
              </a:pPr>
              <a:r>
                <a:rPr lang="en-US" altLang="en-US" sz="800">
                  <a:solidFill>
                    <a:srgbClr val="000000"/>
                  </a:solidFill>
                  <a:latin typeface="Segoe UI"/>
                  <a:cs typeface="Calibri" panose="020F0502020204030204" pitchFamily="34" charset="0"/>
                </a:rPr>
                <a:t>Run application workloads </a:t>
              </a:r>
              <a:endParaRPr lang="en-US" sz="800">
                <a:solidFill>
                  <a:srgbClr val="000000"/>
                </a:solidFill>
                <a:latin typeface="Segoe UI"/>
                <a:cs typeface="Calibri" panose="020F0502020204030204" pitchFamily="34" charset="0"/>
              </a:endParaRPr>
            </a:p>
          </p:txBody>
        </p:sp>
        <p:sp>
          <p:nvSpPr>
            <p:cNvPr id="352" name="Rectangle 351">
              <a:extLst>
                <a:ext uri="{FF2B5EF4-FFF2-40B4-BE49-F238E27FC236}">
                  <a16:creationId xmlns:a16="http://schemas.microsoft.com/office/drawing/2014/main" id="{1CBFA373-D389-44A7-86FE-2A64C7E405CC}"/>
                </a:ext>
              </a:extLst>
            </p:cNvPr>
            <p:cNvSpPr/>
            <p:nvPr/>
          </p:nvSpPr>
          <p:spPr>
            <a:xfrm>
              <a:off x="1792875" y="5455544"/>
              <a:ext cx="2374837" cy="350264"/>
            </a:xfrm>
            <a:prstGeom prst="rect">
              <a:avLst/>
            </a:prstGeom>
          </p:spPr>
          <p:txBody>
            <a:bodyPr wrap="square">
              <a:spAutoFit/>
            </a:bodyPr>
            <a:lstStyle/>
            <a:p>
              <a:pPr algn="ctr">
                <a:defRPr/>
              </a:pPr>
              <a:r>
                <a:rPr lang="en-US" altLang="en-US" sz="800">
                  <a:solidFill>
                    <a:srgbClr val="000000"/>
                  </a:solidFill>
                  <a:latin typeface="Segoe UI"/>
                  <a:cs typeface="Calibri" panose="020F0502020204030204" pitchFamily="34" charset="0"/>
                </a:rPr>
                <a:t>Provides core Kubernetes services and orchestration of application workloads</a:t>
              </a:r>
              <a:endParaRPr lang="en-US" sz="800">
                <a:solidFill>
                  <a:srgbClr val="000000"/>
                </a:solidFill>
                <a:latin typeface="Segoe UI"/>
                <a:cs typeface="Calibri" panose="020F0502020204030204" pitchFamily="34" charset="0"/>
              </a:endParaRPr>
            </a:p>
          </p:txBody>
        </p:sp>
        <p:sp>
          <p:nvSpPr>
            <p:cNvPr id="360" name="Rectangle: Rounded Corners 359">
              <a:extLst>
                <a:ext uri="{FF2B5EF4-FFF2-40B4-BE49-F238E27FC236}">
                  <a16:creationId xmlns:a16="http://schemas.microsoft.com/office/drawing/2014/main" id="{3060A493-812F-4089-99E0-319FDD3085C9}"/>
                </a:ext>
              </a:extLst>
            </p:cNvPr>
            <p:cNvSpPr/>
            <p:nvPr/>
          </p:nvSpPr>
          <p:spPr bwMode="auto">
            <a:xfrm>
              <a:off x="2832775" y="2886272"/>
              <a:ext cx="1644692" cy="36884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a:solidFill>
                    <a:srgbClr val="0078D4"/>
                  </a:solidFill>
                  <a:latin typeface="Segoe UI"/>
                  <a:ea typeface="Segoe UI" pitchFamily="34" charset="0"/>
                  <a:cs typeface="Segoe UI" pitchFamily="34" charset="0"/>
                </a:rPr>
                <a:t>Control Plane API</a:t>
              </a:r>
            </a:p>
          </p:txBody>
        </p:sp>
        <p:sp>
          <p:nvSpPr>
            <p:cNvPr id="361" name="Rectangle: Rounded Corners 360">
              <a:extLst>
                <a:ext uri="{FF2B5EF4-FFF2-40B4-BE49-F238E27FC236}">
                  <a16:creationId xmlns:a16="http://schemas.microsoft.com/office/drawing/2014/main" id="{3B5E7E40-44E4-4355-BA67-31A1388626CC}"/>
                </a:ext>
              </a:extLst>
            </p:cNvPr>
            <p:cNvSpPr/>
            <p:nvPr/>
          </p:nvSpPr>
          <p:spPr bwMode="auto">
            <a:xfrm>
              <a:off x="4949885" y="2889530"/>
              <a:ext cx="1470053" cy="36884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1200">
                  <a:solidFill>
                    <a:srgbClr val="0078D4"/>
                  </a:solidFill>
                  <a:latin typeface="Segoe UI"/>
                  <a:ea typeface="Segoe UI" pitchFamily="34" charset="0"/>
                  <a:cs typeface="Segoe UI" pitchFamily="34" charset="0"/>
                </a:rPr>
                <a:t>Data Plane API</a:t>
              </a:r>
            </a:p>
          </p:txBody>
        </p:sp>
        <p:cxnSp>
          <p:nvCxnSpPr>
            <p:cNvPr id="362" name="Connector: Elbow 361">
              <a:extLst>
                <a:ext uri="{FF2B5EF4-FFF2-40B4-BE49-F238E27FC236}">
                  <a16:creationId xmlns:a16="http://schemas.microsoft.com/office/drawing/2014/main" id="{7FE7FAD2-7CA1-4649-B693-E15F30095786}"/>
                </a:ext>
                <a:ext uri="{C183D7F6-B498-43B3-948B-1728B52AA6E4}">
                  <adec:decorative xmlns:adec="http://schemas.microsoft.com/office/drawing/2017/decorative" val="1"/>
                </a:ext>
              </a:extLst>
            </p:cNvPr>
            <p:cNvCxnSpPr>
              <a:cxnSpLocks/>
            </p:cNvCxnSpPr>
            <p:nvPr/>
          </p:nvCxnSpPr>
          <p:spPr>
            <a:xfrm>
              <a:off x="1363980" y="2056471"/>
              <a:ext cx="1865145" cy="821829"/>
            </a:xfrm>
            <a:prstGeom prst="bentConnector3">
              <a:avLst>
                <a:gd name="adj1" fmla="val 9984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3" name="TextBox 362">
              <a:extLst>
                <a:ext uri="{FF2B5EF4-FFF2-40B4-BE49-F238E27FC236}">
                  <a16:creationId xmlns:a16="http://schemas.microsoft.com/office/drawing/2014/main" id="{9D0384FF-48C2-4AFF-B1FF-30029DF7266F}"/>
                </a:ext>
                <a:ext uri="{C183D7F6-B498-43B3-948B-1728B52AA6E4}">
                  <adec:decorative xmlns:adec="http://schemas.microsoft.com/office/drawing/2017/decorative" val="1"/>
                </a:ext>
              </a:extLst>
            </p:cNvPr>
            <p:cNvSpPr txBox="1"/>
            <p:nvPr/>
          </p:nvSpPr>
          <p:spPr>
            <a:xfrm>
              <a:off x="4337615" y="2273482"/>
              <a:ext cx="66" cy="313949"/>
            </a:xfrm>
            <a:prstGeom prst="rect">
              <a:avLst/>
            </a:prstGeom>
            <a:noFill/>
          </p:spPr>
          <p:txBody>
            <a:bodyPr wrap="none" lIns="0" tIns="0" rIns="0" bIns="0" rtlCol="0">
              <a:spAutoFit/>
            </a:bodyPr>
            <a:lstStyle/>
            <a:p>
              <a:pPr>
                <a:defRPr/>
              </a:pPr>
              <a:endParaRPr lang="en-US" sz="2000" err="1">
                <a:gradFill>
                  <a:gsLst>
                    <a:gs pos="2917">
                      <a:srgbClr val="000000"/>
                    </a:gs>
                    <a:gs pos="30000">
                      <a:srgbClr val="000000"/>
                    </a:gs>
                  </a:gsLst>
                  <a:lin ang="5400000" scaled="0"/>
                </a:gradFill>
                <a:latin typeface="Segoe UI"/>
              </a:endParaRPr>
            </a:p>
          </p:txBody>
        </p:sp>
        <p:sp>
          <p:nvSpPr>
            <p:cNvPr id="364" name="TextBox 363">
              <a:extLst>
                <a:ext uri="{FF2B5EF4-FFF2-40B4-BE49-F238E27FC236}">
                  <a16:creationId xmlns:a16="http://schemas.microsoft.com/office/drawing/2014/main" id="{A5F4FA57-44D2-40F5-8018-13493676395D}"/>
                </a:ext>
              </a:extLst>
            </p:cNvPr>
            <p:cNvSpPr txBox="1"/>
            <p:nvPr/>
          </p:nvSpPr>
          <p:spPr>
            <a:xfrm>
              <a:off x="4208675" y="1896015"/>
              <a:ext cx="721672" cy="188385"/>
            </a:xfrm>
            <a:prstGeom prst="rect">
              <a:avLst/>
            </a:prstGeom>
            <a:noFill/>
          </p:spPr>
          <p:txBody>
            <a:bodyPr wrap="none" lIns="0" tIns="0" rIns="0" bIns="0" rtlCol="0">
              <a:spAutoFit/>
            </a:bodyPr>
            <a:lstStyle/>
            <a:p>
              <a:pPr>
                <a:defRPr/>
              </a:pPr>
              <a:r>
                <a:rPr lang="en-US" sz="1200">
                  <a:solidFill>
                    <a:srgbClr val="0078D4"/>
                  </a:solidFill>
                  <a:latin typeface="Segoe UI"/>
                </a:rPr>
                <a:t>Portal/CLI </a:t>
              </a:r>
            </a:p>
          </p:txBody>
        </p:sp>
        <p:cxnSp>
          <p:nvCxnSpPr>
            <p:cNvPr id="365" name="Connector: Elbow 364">
              <a:extLst>
                <a:ext uri="{FF2B5EF4-FFF2-40B4-BE49-F238E27FC236}">
                  <a16:creationId xmlns:a16="http://schemas.microsoft.com/office/drawing/2014/main" id="{5D5712FB-7078-4760-A40E-54F1C0F92B70}"/>
                </a:ext>
                <a:ext uri="{C183D7F6-B498-43B3-948B-1728B52AA6E4}">
                  <adec:decorative xmlns:adec="http://schemas.microsoft.com/office/drawing/2017/decorative" val="1"/>
                </a:ext>
              </a:extLst>
            </p:cNvPr>
            <p:cNvCxnSpPr>
              <a:cxnSpLocks/>
              <a:stCxn id="364" idx="2"/>
              <a:endCxn id="360" idx="0"/>
            </p:cNvCxnSpPr>
            <p:nvPr/>
          </p:nvCxnSpPr>
          <p:spPr>
            <a:xfrm rot="5400000">
              <a:off x="3711380" y="2028141"/>
              <a:ext cx="801872" cy="914390"/>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66" name="Connector: Elbow 365">
              <a:extLst>
                <a:ext uri="{FF2B5EF4-FFF2-40B4-BE49-F238E27FC236}">
                  <a16:creationId xmlns:a16="http://schemas.microsoft.com/office/drawing/2014/main" id="{109BCD51-BB60-416F-9582-75D81EE4984B}"/>
                </a:ext>
                <a:ext uri="{C183D7F6-B498-43B3-948B-1728B52AA6E4}">
                  <adec:decorative xmlns:adec="http://schemas.microsoft.com/office/drawing/2017/decorative" val="1"/>
                </a:ext>
              </a:extLst>
            </p:cNvPr>
            <p:cNvCxnSpPr>
              <a:cxnSpLocks/>
              <a:stCxn id="364" idx="2"/>
              <a:endCxn id="361" idx="0"/>
            </p:cNvCxnSpPr>
            <p:nvPr/>
          </p:nvCxnSpPr>
          <p:spPr>
            <a:xfrm rot="16200000" flipH="1">
              <a:off x="4724646" y="1929264"/>
              <a:ext cx="805130" cy="1115401"/>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7" name="Rectangle 1">
              <a:extLst>
                <a:ext uri="{FF2B5EF4-FFF2-40B4-BE49-F238E27FC236}">
                  <a16:creationId xmlns:a16="http://schemas.microsoft.com/office/drawing/2014/main" id="{DC1AE2B5-37CB-42BD-A57A-C9E93262A589}"/>
                </a:ext>
                <a:ext uri="{C183D7F6-B498-43B3-948B-1728B52AA6E4}">
                  <adec:decorative xmlns:adec="http://schemas.microsoft.com/office/drawing/2017/decorative" val="1"/>
                </a:ext>
              </a:extLst>
            </p:cNvPr>
            <p:cNvSpPr>
              <a:spLocks noChangeArrowheads="1"/>
            </p:cNvSpPr>
            <p:nvPr/>
          </p:nvSpPr>
          <p:spPr bwMode="auto">
            <a:xfrm>
              <a:off x="2617402" y="3887800"/>
              <a:ext cx="275915" cy="92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190" tIns="101554" rIns="0" bIns="1015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defRPr/>
              </a:pPr>
              <a:r>
                <a:rPr lang="en-US" altLang="en-US" sz="900">
                  <a:solidFill>
                    <a:srgbClr val="000000"/>
                  </a:solidFill>
                  <a:latin typeface="Segoe UI" panose="020B0502040204020203" pitchFamily="34" charset="0"/>
                  <a:cs typeface="Segoe UI" panose="020B0502040204020203" pitchFamily="34" charset="0"/>
                </a:rPr>
                <a:t>     </a:t>
              </a:r>
              <a:endParaRPr lang="en-US" altLang="en-US" sz="900">
                <a:solidFill>
                  <a:srgbClr val="000000"/>
                </a:solidFill>
              </a:endParaRPr>
            </a:p>
          </p:txBody>
        </p:sp>
        <p:sp>
          <p:nvSpPr>
            <p:cNvPr id="368" name="TextBox 367">
              <a:extLst>
                <a:ext uri="{FF2B5EF4-FFF2-40B4-BE49-F238E27FC236}">
                  <a16:creationId xmlns:a16="http://schemas.microsoft.com/office/drawing/2014/main" id="{3FAAD110-0CBC-402C-9886-C875EE167482}"/>
                </a:ext>
                <a:ext uri="{C183D7F6-B498-43B3-948B-1728B52AA6E4}">
                  <adec:decorative xmlns:adec="http://schemas.microsoft.com/office/drawing/2017/decorative" val="1"/>
                </a:ext>
              </a:extLst>
            </p:cNvPr>
            <p:cNvSpPr txBox="1"/>
            <p:nvPr/>
          </p:nvSpPr>
          <p:spPr>
            <a:xfrm>
              <a:off x="4435808" y="2395880"/>
              <a:ext cx="66" cy="141276"/>
            </a:xfrm>
            <a:prstGeom prst="rect">
              <a:avLst/>
            </a:prstGeom>
            <a:noFill/>
          </p:spPr>
          <p:txBody>
            <a:bodyPr wrap="none" lIns="0" tIns="0" rIns="0" bIns="0" rtlCol="0">
              <a:spAutoFit/>
            </a:bodyPr>
            <a:lstStyle/>
            <a:p>
              <a:pPr>
                <a:defRPr/>
              </a:pPr>
              <a:endParaRPr lang="en-US" sz="900" err="1">
                <a:gradFill>
                  <a:gsLst>
                    <a:gs pos="2917">
                      <a:srgbClr val="000000"/>
                    </a:gs>
                    <a:gs pos="30000">
                      <a:srgbClr val="000000"/>
                    </a:gs>
                  </a:gsLst>
                  <a:lin ang="5400000" scaled="0"/>
                </a:gradFill>
                <a:latin typeface="Segoe UI"/>
              </a:endParaRPr>
            </a:p>
          </p:txBody>
        </p:sp>
        <p:sp>
          <p:nvSpPr>
            <p:cNvPr id="373" name="TextBox 372">
              <a:extLst>
                <a:ext uri="{FF2B5EF4-FFF2-40B4-BE49-F238E27FC236}">
                  <a16:creationId xmlns:a16="http://schemas.microsoft.com/office/drawing/2014/main" id="{69841998-8543-47C1-9A8E-A78A397EC6F7}"/>
                </a:ext>
              </a:extLst>
            </p:cNvPr>
            <p:cNvSpPr txBox="1"/>
            <p:nvPr/>
          </p:nvSpPr>
          <p:spPr>
            <a:xfrm>
              <a:off x="2281521" y="1861028"/>
              <a:ext cx="405517" cy="188369"/>
            </a:xfrm>
            <a:prstGeom prst="rect">
              <a:avLst/>
            </a:prstGeom>
            <a:noFill/>
          </p:spPr>
          <p:txBody>
            <a:bodyPr wrap="none" lIns="0" tIns="0" rIns="0" bIns="0" rtlCol="0">
              <a:spAutoFit/>
            </a:bodyPr>
            <a:lstStyle/>
            <a:p>
              <a:pPr>
                <a:defRPr/>
              </a:pPr>
              <a:r>
                <a:rPr lang="en-US" sz="1200">
                  <a:solidFill>
                    <a:srgbClr val="0078D4"/>
                  </a:solidFill>
                  <a:latin typeface="Segoe UI"/>
                </a:rPr>
                <a:t>CI/CD</a:t>
              </a:r>
            </a:p>
          </p:txBody>
        </p:sp>
        <p:sp>
          <p:nvSpPr>
            <p:cNvPr id="375" name="Rectangle 374">
              <a:extLst>
                <a:ext uri="{FF2B5EF4-FFF2-40B4-BE49-F238E27FC236}">
                  <a16:creationId xmlns:a16="http://schemas.microsoft.com/office/drawing/2014/main" id="{BA018975-3F88-4DF3-829D-9F1BC1D657D8}"/>
                </a:ext>
                <a:ext uri="{C183D7F6-B498-43B3-948B-1728B52AA6E4}">
                  <adec:decorative xmlns:adec="http://schemas.microsoft.com/office/drawing/2017/decorative" val="1"/>
                </a:ext>
              </a:extLst>
            </p:cNvPr>
            <p:cNvSpPr/>
            <p:nvPr/>
          </p:nvSpPr>
          <p:spPr>
            <a:xfrm>
              <a:off x="6124033" y="3105720"/>
              <a:ext cx="188409" cy="382308"/>
            </a:xfrm>
            <a:prstGeom prst="rect">
              <a:avLst/>
            </a:prstGeom>
          </p:spPr>
          <p:txBody>
            <a:bodyPr wrap="none">
              <a:spAutoFit/>
            </a:bodyPr>
            <a:lstStyle/>
            <a:p>
              <a:pPr algn="ctr" defTabSz="932293" fontAlgn="base">
                <a:spcBef>
                  <a:spcPct val="0"/>
                </a:spcBef>
                <a:spcAft>
                  <a:spcPct val="0"/>
                </a:spcAft>
                <a:defRPr/>
              </a:pPr>
              <a:endParaRPr lang="en-US" sz="1800" b="1">
                <a:solidFill>
                  <a:srgbClr val="000000"/>
                </a:solidFill>
                <a:latin typeface="Segoe UI"/>
                <a:cs typeface="Segoe UI" pitchFamily="34" charset="0"/>
              </a:endParaRPr>
            </a:p>
          </p:txBody>
        </p:sp>
        <p:grpSp>
          <p:nvGrpSpPr>
            <p:cNvPr id="377" name="Group 376">
              <a:extLst>
                <a:ext uri="{FF2B5EF4-FFF2-40B4-BE49-F238E27FC236}">
                  <a16:creationId xmlns:a16="http://schemas.microsoft.com/office/drawing/2014/main" id="{64F5F753-53E0-4560-AF5E-0DC48586F569}"/>
                </a:ext>
                <a:ext uri="{C183D7F6-B498-43B3-948B-1728B52AA6E4}">
                  <adec:decorative xmlns:adec="http://schemas.microsoft.com/office/drawing/2017/decorative" val="1"/>
                </a:ext>
              </a:extLst>
            </p:cNvPr>
            <p:cNvGrpSpPr/>
            <p:nvPr/>
          </p:nvGrpSpPr>
          <p:grpSpPr>
            <a:xfrm>
              <a:off x="2061032" y="3476505"/>
              <a:ext cx="5258139" cy="1941362"/>
              <a:chOff x="8168995" y="4229859"/>
              <a:chExt cx="3612400" cy="1333737"/>
            </a:xfrm>
          </p:grpSpPr>
          <p:sp>
            <p:nvSpPr>
              <p:cNvPr id="378" name="TextBox 377">
                <a:extLst>
                  <a:ext uri="{FF2B5EF4-FFF2-40B4-BE49-F238E27FC236}">
                    <a16:creationId xmlns:a16="http://schemas.microsoft.com/office/drawing/2014/main" id="{5A750869-745F-4C40-9703-DEA6DFD87D21}"/>
                  </a:ext>
                </a:extLst>
              </p:cNvPr>
              <p:cNvSpPr txBox="1"/>
              <p:nvPr/>
            </p:nvSpPr>
            <p:spPr>
              <a:xfrm>
                <a:off x="8203014" y="5413910"/>
                <a:ext cx="1125632" cy="149686"/>
              </a:xfrm>
              <a:prstGeom prst="rect">
                <a:avLst/>
              </a:prstGeom>
              <a:noFill/>
            </p:spPr>
            <p:txBody>
              <a:bodyPr wrap="square" anchor="ctr">
                <a:spAutoFit/>
              </a:bodyPr>
              <a:lstStyle/>
              <a:p>
                <a:pPr defTabSz="914225">
                  <a:defRPr/>
                </a:pPr>
                <a:r>
                  <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Control Plane</a:t>
                </a:r>
                <a:endParaRPr lang="en-US" sz="800">
                  <a:gradFill>
                    <a:gsLst>
                      <a:gs pos="83000">
                        <a:srgbClr val="243A5E"/>
                      </a:gs>
                      <a:gs pos="100000">
                        <a:srgbClr val="243A5E"/>
                      </a:gs>
                    </a:gsLst>
                    <a:lin ang="5400000" scaled="1"/>
                  </a:gradFill>
                  <a:latin typeface="Segoe UI Semibold"/>
                </a:endParaRPr>
              </a:p>
            </p:txBody>
          </p:sp>
          <p:sp>
            <p:nvSpPr>
              <p:cNvPr id="379" name="TextBox 378">
                <a:extLst>
                  <a:ext uri="{FF2B5EF4-FFF2-40B4-BE49-F238E27FC236}">
                    <a16:creationId xmlns:a16="http://schemas.microsoft.com/office/drawing/2014/main" id="{7DA86DEF-4233-43A7-85E9-1B78B63A389B}"/>
                  </a:ext>
                </a:extLst>
              </p:cNvPr>
              <p:cNvSpPr txBox="1"/>
              <p:nvPr/>
            </p:nvSpPr>
            <p:spPr>
              <a:xfrm>
                <a:off x="9425208" y="5404193"/>
                <a:ext cx="2255946" cy="149686"/>
              </a:xfrm>
              <a:prstGeom prst="rect">
                <a:avLst/>
              </a:prstGeom>
              <a:noFill/>
            </p:spPr>
            <p:txBody>
              <a:bodyPr wrap="square" anchor="ctr">
                <a:spAutoFit/>
              </a:bodyPr>
              <a:lstStyle/>
              <a:p>
                <a:pPr defTabSz="914225">
                  <a:defRPr/>
                </a:pPr>
                <a:r>
                  <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Worker Nodes </a:t>
                </a:r>
                <a:endParaRPr lang="en-US" sz="800">
                  <a:gradFill>
                    <a:gsLst>
                      <a:gs pos="83000">
                        <a:srgbClr val="243A5E"/>
                      </a:gs>
                      <a:gs pos="100000">
                        <a:srgbClr val="243A5E"/>
                      </a:gs>
                    </a:gsLst>
                    <a:lin ang="5400000" scaled="1"/>
                  </a:gradFill>
                  <a:latin typeface="Segoe UI Semibold"/>
                </a:endParaRPr>
              </a:p>
            </p:txBody>
          </p:sp>
          <p:sp>
            <p:nvSpPr>
              <p:cNvPr id="380" name="Rectangle: Rounded Corners 379">
                <a:extLst>
                  <a:ext uri="{FF2B5EF4-FFF2-40B4-BE49-F238E27FC236}">
                    <a16:creationId xmlns:a16="http://schemas.microsoft.com/office/drawing/2014/main" id="{7862B447-938B-4AC8-9D5F-8E00E23EC7B6}"/>
                  </a:ext>
                </a:extLst>
              </p:cNvPr>
              <p:cNvSpPr/>
              <p:nvPr/>
            </p:nvSpPr>
            <p:spPr bwMode="auto">
              <a:xfrm>
                <a:off x="8168995" y="4229859"/>
                <a:ext cx="3612400" cy="1324147"/>
              </a:xfrm>
              <a:prstGeom prst="roundRect">
                <a:avLst>
                  <a:gd name="adj" fmla="val 6605"/>
                </a:avLst>
              </a:prstGeom>
              <a:ln w="19050">
                <a:solidFill>
                  <a:schemeClr val="tx2"/>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81" name="Group 380">
                <a:extLst>
                  <a:ext uri="{FF2B5EF4-FFF2-40B4-BE49-F238E27FC236}">
                    <a16:creationId xmlns:a16="http://schemas.microsoft.com/office/drawing/2014/main" id="{7588B1DE-6350-442F-BC26-CF8BC6EED738}"/>
                  </a:ext>
                </a:extLst>
              </p:cNvPr>
              <p:cNvGrpSpPr/>
              <p:nvPr/>
            </p:nvGrpSpPr>
            <p:grpSpPr>
              <a:xfrm>
                <a:off x="8445829" y="4580004"/>
                <a:ext cx="680339" cy="605317"/>
                <a:chOff x="8459706" y="3487561"/>
                <a:chExt cx="667060" cy="593502"/>
              </a:xfrm>
            </p:grpSpPr>
            <p:sp>
              <p:nvSpPr>
                <p:cNvPr id="482" name="TextBox 481">
                  <a:extLst>
                    <a:ext uri="{FF2B5EF4-FFF2-40B4-BE49-F238E27FC236}">
                      <a16:creationId xmlns:a16="http://schemas.microsoft.com/office/drawing/2014/main" id="{392AAA86-826C-43D1-A9F3-7C752D8DAC7C}"/>
                    </a:ext>
                  </a:extLst>
                </p:cNvPr>
                <p:cNvSpPr txBox="1"/>
                <p:nvPr/>
              </p:nvSpPr>
              <p:spPr>
                <a:xfrm>
                  <a:off x="8459706" y="3487561"/>
                  <a:ext cx="667060"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API Server</a:t>
                  </a:r>
                  <a:endParaRPr lang="en-US" sz="700">
                    <a:solidFill>
                      <a:srgbClr val="000000"/>
                    </a:solidFill>
                    <a:latin typeface="Segoe UI Semibold"/>
                  </a:endParaRPr>
                </a:p>
              </p:txBody>
            </p:sp>
            <p:sp>
              <p:nvSpPr>
                <p:cNvPr id="483" name="server">
                  <a:extLst>
                    <a:ext uri="{FF2B5EF4-FFF2-40B4-BE49-F238E27FC236}">
                      <a16:creationId xmlns:a16="http://schemas.microsoft.com/office/drawing/2014/main" id="{9A931BEB-13EF-4892-9130-9A408790CFD6}"/>
                    </a:ext>
                  </a:extLst>
                </p:cNvPr>
                <p:cNvSpPr>
                  <a:spLocks noChangeAspect="1" noEditPoints="1"/>
                </p:cNvSpPr>
                <p:nvPr/>
              </p:nvSpPr>
              <p:spPr bwMode="auto">
                <a:xfrm>
                  <a:off x="8662133" y="3627691"/>
                  <a:ext cx="238695" cy="4533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914192">
                    <a:defRPr/>
                  </a:pPr>
                  <a:endParaRPr lang="en-US" sz="882" kern="0">
                    <a:gradFill>
                      <a:gsLst>
                        <a:gs pos="0">
                          <a:srgbClr val="505050"/>
                        </a:gs>
                        <a:gs pos="100000">
                          <a:srgbClr val="505050"/>
                        </a:gs>
                      </a:gsLst>
                      <a:lin ang="5400000" scaled="1"/>
                    </a:gradFill>
                    <a:latin typeface="Segoe UI"/>
                  </a:endParaRPr>
                </a:p>
              </p:txBody>
            </p:sp>
          </p:grpSp>
          <p:grpSp>
            <p:nvGrpSpPr>
              <p:cNvPr id="382" name="Group 381">
                <a:extLst>
                  <a:ext uri="{FF2B5EF4-FFF2-40B4-BE49-F238E27FC236}">
                    <a16:creationId xmlns:a16="http://schemas.microsoft.com/office/drawing/2014/main" id="{E1CECA66-51A8-42FD-A54E-D68170F3F7D7}"/>
                  </a:ext>
                </a:extLst>
              </p:cNvPr>
              <p:cNvGrpSpPr/>
              <p:nvPr/>
            </p:nvGrpSpPr>
            <p:grpSpPr>
              <a:xfrm>
                <a:off x="9508841" y="4568234"/>
                <a:ext cx="631268" cy="711179"/>
                <a:chOff x="9033594" y="3410849"/>
                <a:chExt cx="618946" cy="697298"/>
              </a:xfrm>
            </p:grpSpPr>
            <p:sp>
              <p:nvSpPr>
                <p:cNvPr id="456" name="TextBox 455">
                  <a:extLst>
                    <a:ext uri="{FF2B5EF4-FFF2-40B4-BE49-F238E27FC236}">
                      <a16:creationId xmlns:a16="http://schemas.microsoft.com/office/drawing/2014/main" id="{70075464-5A72-4834-8058-466811F0CF57}"/>
                    </a:ext>
                  </a:extLst>
                </p:cNvPr>
                <p:cNvSpPr txBox="1"/>
                <p:nvPr/>
              </p:nvSpPr>
              <p:spPr>
                <a:xfrm>
                  <a:off x="9033594" y="3410849"/>
                  <a:ext cx="618946"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 </a:t>
                  </a:r>
                  <a:endParaRPr lang="en-US" sz="700">
                    <a:solidFill>
                      <a:srgbClr val="000000"/>
                    </a:solidFill>
                    <a:latin typeface="Segoe UI Semibold"/>
                  </a:endParaRPr>
                </a:p>
              </p:txBody>
            </p:sp>
            <p:sp>
              <p:nvSpPr>
                <p:cNvPr id="457" name="Rectangle: Rounded Corners 456">
                  <a:extLst>
                    <a:ext uri="{FF2B5EF4-FFF2-40B4-BE49-F238E27FC236}">
                      <a16:creationId xmlns:a16="http://schemas.microsoft.com/office/drawing/2014/main" id="{7ED9D855-AB80-47BE-827E-C4D548970FCB}"/>
                    </a:ext>
                  </a:extLst>
                </p:cNvPr>
                <p:cNvSpPr/>
                <p:nvPr/>
              </p:nvSpPr>
              <p:spPr bwMode="auto">
                <a:xfrm>
                  <a:off x="9033594"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58" name="Group 457">
                  <a:extLst>
                    <a:ext uri="{FF2B5EF4-FFF2-40B4-BE49-F238E27FC236}">
                      <a16:creationId xmlns:a16="http://schemas.microsoft.com/office/drawing/2014/main" id="{C069B56A-3B85-4DD6-B910-6EC9F038FEE0}"/>
                    </a:ext>
                  </a:extLst>
                </p:cNvPr>
                <p:cNvGrpSpPr/>
                <p:nvPr/>
              </p:nvGrpSpPr>
              <p:grpSpPr>
                <a:xfrm>
                  <a:off x="9145880" y="3626116"/>
                  <a:ext cx="394375" cy="385379"/>
                  <a:chOff x="9145880" y="3626116"/>
                  <a:chExt cx="394375" cy="385379"/>
                </a:xfrm>
              </p:grpSpPr>
              <p:grpSp>
                <p:nvGrpSpPr>
                  <p:cNvPr id="459" name="Group 458">
                    <a:extLst>
                      <a:ext uri="{FF2B5EF4-FFF2-40B4-BE49-F238E27FC236}">
                        <a16:creationId xmlns:a16="http://schemas.microsoft.com/office/drawing/2014/main" id="{DC1172D1-DC77-4821-B8D5-0DA128C7EA66}"/>
                      </a:ext>
                    </a:extLst>
                  </p:cNvPr>
                  <p:cNvGrpSpPr/>
                  <p:nvPr/>
                </p:nvGrpSpPr>
                <p:grpSpPr>
                  <a:xfrm>
                    <a:off x="9402383" y="3626116"/>
                    <a:ext cx="137872" cy="159527"/>
                    <a:chOff x="4208268" y="4513861"/>
                    <a:chExt cx="556373" cy="643765"/>
                  </a:xfrm>
                </p:grpSpPr>
                <p:sp>
                  <p:nvSpPr>
                    <p:cNvPr id="478" name="Freeform 173">
                      <a:extLst>
                        <a:ext uri="{FF2B5EF4-FFF2-40B4-BE49-F238E27FC236}">
                          <a16:creationId xmlns:a16="http://schemas.microsoft.com/office/drawing/2014/main" id="{55DB2BC2-2936-40F6-90F1-315C316F71EB}"/>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9" name="Freeform 175">
                      <a:extLst>
                        <a:ext uri="{FF2B5EF4-FFF2-40B4-BE49-F238E27FC236}">
                          <a16:creationId xmlns:a16="http://schemas.microsoft.com/office/drawing/2014/main" id="{549E0293-FF88-43B1-BEC6-EA957CC7F20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80" name="Line 180">
                      <a:extLst>
                        <a:ext uri="{FF2B5EF4-FFF2-40B4-BE49-F238E27FC236}">
                          <a16:creationId xmlns:a16="http://schemas.microsoft.com/office/drawing/2014/main" id="{8CEB85F1-F90B-4E0F-9BE9-464262A4795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81" name="Freeform 173">
                      <a:extLst>
                        <a:ext uri="{FF2B5EF4-FFF2-40B4-BE49-F238E27FC236}">
                          <a16:creationId xmlns:a16="http://schemas.microsoft.com/office/drawing/2014/main" id="{3A851F37-A12B-42B8-815F-723ECCC618E5}"/>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0" name="Group 459">
                    <a:extLst>
                      <a:ext uri="{FF2B5EF4-FFF2-40B4-BE49-F238E27FC236}">
                        <a16:creationId xmlns:a16="http://schemas.microsoft.com/office/drawing/2014/main" id="{29EC2A19-943A-4558-9A43-015EE6B102E5}"/>
                      </a:ext>
                    </a:extLst>
                  </p:cNvPr>
                  <p:cNvGrpSpPr/>
                  <p:nvPr/>
                </p:nvGrpSpPr>
                <p:grpSpPr>
                  <a:xfrm>
                    <a:off x="9145880" y="3851968"/>
                    <a:ext cx="137872" cy="159527"/>
                    <a:chOff x="4208268" y="4513861"/>
                    <a:chExt cx="556373" cy="643765"/>
                  </a:xfrm>
                </p:grpSpPr>
                <p:sp>
                  <p:nvSpPr>
                    <p:cNvPr id="474" name="Freeform 173">
                      <a:extLst>
                        <a:ext uri="{FF2B5EF4-FFF2-40B4-BE49-F238E27FC236}">
                          <a16:creationId xmlns:a16="http://schemas.microsoft.com/office/drawing/2014/main" id="{05BEE6B2-AD49-4303-95DE-88A790E025B3}"/>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5" name="Freeform 175">
                      <a:extLst>
                        <a:ext uri="{FF2B5EF4-FFF2-40B4-BE49-F238E27FC236}">
                          <a16:creationId xmlns:a16="http://schemas.microsoft.com/office/drawing/2014/main" id="{FE2CA8C1-431C-4FF6-BC8A-9387C9DFA1E5}"/>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6" name="Line 180">
                      <a:extLst>
                        <a:ext uri="{FF2B5EF4-FFF2-40B4-BE49-F238E27FC236}">
                          <a16:creationId xmlns:a16="http://schemas.microsoft.com/office/drawing/2014/main" id="{D0CB9CCC-1D07-48B9-9CF7-D24BE4601AFE}"/>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7" name="Freeform 173">
                      <a:extLst>
                        <a:ext uri="{FF2B5EF4-FFF2-40B4-BE49-F238E27FC236}">
                          <a16:creationId xmlns:a16="http://schemas.microsoft.com/office/drawing/2014/main" id="{82A09F9D-0419-40FD-BB67-01124E56A5E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1" name="Group 460">
                    <a:extLst>
                      <a:ext uri="{FF2B5EF4-FFF2-40B4-BE49-F238E27FC236}">
                        <a16:creationId xmlns:a16="http://schemas.microsoft.com/office/drawing/2014/main" id="{3CA4D48F-4BC8-4339-8920-DEB735F348E6}"/>
                      </a:ext>
                    </a:extLst>
                  </p:cNvPr>
                  <p:cNvGrpSpPr/>
                  <p:nvPr/>
                </p:nvGrpSpPr>
                <p:grpSpPr>
                  <a:xfrm>
                    <a:off x="9402383" y="3851968"/>
                    <a:ext cx="137872" cy="159527"/>
                    <a:chOff x="4208268" y="4513861"/>
                    <a:chExt cx="556373" cy="643765"/>
                  </a:xfrm>
                </p:grpSpPr>
                <p:sp>
                  <p:nvSpPr>
                    <p:cNvPr id="470" name="Freeform 173">
                      <a:extLst>
                        <a:ext uri="{FF2B5EF4-FFF2-40B4-BE49-F238E27FC236}">
                          <a16:creationId xmlns:a16="http://schemas.microsoft.com/office/drawing/2014/main" id="{A817E76B-D08D-4A25-94A3-A376763DBB38}"/>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1" name="Freeform 175">
                      <a:extLst>
                        <a:ext uri="{FF2B5EF4-FFF2-40B4-BE49-F238E27FC236}">
                          <a16:creationId xmlns:a16="http://schemas.microsoft.com/office/drawing/2014/main" id="{5C9C87E3-2DA3-4865-8A60-42BD20A540E3}"/>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2" name="Line 180">
                      <a:extLst>
                        <a:ext uri="{FF2B5EF4-FFF2-40B4-BE49-F238E27FC236}">
                          <a16:creationId xmlns:a16="http://schemas.microsoft.com/office/drawing/2014/main" id="{55756D4E-BCA7-4C5E-8280-E4D57340AA45}"/>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73" name="Freeform 173">
                      <a:extLst>
                        <a:ext uri="{FF2B5EF4-FFF2-40B4-BE49-F238E27FC236}">
                          <a16:creationId xmlns:a16="http://schemas.microsoft.com/office/drawing/2014/main" id="{8C9D5B0B-964E-4AD2-B269-21C7E9D651F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2" name="Group 461">
                    <a:extLst>
                      <a:ext uri="{FF2B5EF4-FFF2-40B4-BE49-F238E27FC236}">
                        <a16:creationId xmlns:a16="http://schemas.microsoft.com/office/drawing/2014/main" id="{8B3CED69-F6DF-45F8-B058-1484016CD54D}"/>
                      </a:ext>
                    </a:extLst>
                  </p:cNvPr>
                  <p:cNvGrpSpPr/>
                  <p:nvPr/>
                </p:nvGrpSpPr>
                <p:grpSpPr>
                  <a:xfrm>
                    <a:off x="9145880" y="3626125"/>
                    <a:ext cx="137872" cy="159529"/>
                    <a:chOff x="4208268" y="4513861"/>
                    <a:chExt cx="556373" cy="643764"/>
                  </a:xfrm>
                  <a:solidFill>
                    <a:schemeClr val="accent3"/>
                  </a:solidFill>
                </p:grpSpPr>
                <p:sp>
                  <p:nvSpPr>
                    <p:cNvPr id="468" name="Freeform 173">
                      <a:extLst>
                        <a:ext uri="{FF2B5EF4-FFF2-40B4-BE49-F238E27FC236}">
                          <a16:creationId xmlns:a16="http://schemas.microsoft.com/office/drawing/2014/main" id="{E692A655-D7DC-4AEB-8AD2-88C72E2E00E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9" name="Freeform 173">
                      <a:extLst>
                        <a:ext uri="{FF2B5EF4-FFF2-40B4-BE49-F238E27FC236}">
                          <a16:creationId xmlns:a16="http://schemas.microsoft.com/office/drawing/2014/main" id="{9B28B777-0DFB-409E-87A1-429AB70DBEC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63" name="Group 462">
                    <a:extLst>
                      <a:ext uri="{FF2B5EF4-FFF2-40B4-BE49-F238E27FC236}">
                        <a16:creationId xmlns:a16="http://schemas.microsoft.com/office/drawing/2014/main" id="{B47B20AB-A8A1-4A9C-8C76-6F0B98DDE101}"/>
                      </a:ext>
                    </a:extLst>
                  </p:cNvPr>
                  <p:cNvGrpSpPr/>
                  <p:nvPr/>
                </p:nvGrpSpPr>
                <p:grpSpPr>
                  <a:xfrm>
                    <a:off x="9145880" y="3626116"/>
                    <a:ext cx="137872" cy="159527"/>
                    <a:chOff x="4208268" y="4513861"/>
                    <a:chExt cx="556373" cy="643765"/>
                  </a:xfrm>
                </p:grpSpPr>
                <p:sp>
                  <p:nvSpPr>
                    <p:cNvPr id="464" name="Freeform 173">
                      <a:extLst>
                        <a:ext uri="{FF2B5EF4-FFF2-40B4-BE49-F238E27FC236}">
                          <a16:creationId xmlns:a16="http://schemas.microsoft.com/office/drawing/2014/main" id="{CC62CA20-B63D-4B32-916A-F2E0F1687EF1}"/>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5" name="Freeform 175">
                      <a:extLst>
                        <a:ext uri="{FF2B5EF4-FFF2-40B4-BE49-F238E27FC236}">
                          <a16:creationId xmlns:a16="http://schemas.microsoft.com/office/drawing/2014/main" id="{0496807B-6086-4C86-B641-275DBE7B408A}"/>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6" name="Line 180">
                      <a:extLst>
                        <a:ext uri="{FF2B5EF4-FFF2-40B4-BE49-F238E27FC236}">
                          <a16:creationId xmlns:a16="http://schemas.microsoft.com/office/drawing/2014/main" id="{EF760B77-4685-4188-B16C-71A73ED17721}"/>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67" name="Freeform 173">
                      <a:extLst>
                        <a:ext uri="{FF2B5EF4-FFF2-40B4-BE49-F238E27FC236}">
                          <a16:creationId xmlns:a16="http://schemas.microsoft.com/office/drawing/2014/main" id="{8CE6E8E4-2324-40DF-9DBE-9F801CA43FE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nvGrpSpPr>
              <p:cNvPr id="383" name="Group 382">
                <a:extLst>
                  <a:ext uri="{FF2B5EF4-FFF2-40B4-BE49-F238E27FC236}">
                    <a16:creationId xmlns:a16="http://schemas.microsoft.com/office/drawing/2014/main" id="{0F0A51FD-A3F3-4D06-92DF-1616D053F185}"/>
                  </a:ext>
                </a:extLst>
              </p:cNvPr>
              <p:cNvGrpSpPr/>
              <p:nvPr/>
            </p:nvGrpSpPr>
            <p:grpSpPr>
              <a:xfrm>
                <a:off x="10237523" y="4563588"/>
                <a:ext cx="635654" cy="715826"/>
                <a:chOff x="9748046" y="3406293"/>
                <a:chExt cx="623246" cy="701854"/>
              </a:xfrm>
            </p:grpSpPr>
            <p:sp>
              <p:nvSpPr>
                <p:cNvPr id="429" name="TextBox 428">
                  <a:extLst>
                    <a:ext uri="{FF2B5EF4-FFF2-40B4-BE49-F238E27FC236}">
                      <a16:creationId xmlns:a16="http://schemas.microsoft.com/office/drawing/2014/main" id="{7B24919F-4904-40AE-AC54-6325474D4AA9}"/>
                    </a:ext>
                  </a:extLst>
                </p:cNvPr>
                <p:cNvSpPr txBox="1"/>
                <p:nvPr/>
              </p:nvSpPr>
              <p:spPr>
                <a:xfrm>
                  <a:off x="9748046" y="3406293"/>
                  <a:ext cx="618946" cy="137459"/>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a:t>
                  </a:r>
                  <a:endParaRPr lang="en-US" sz="700">
                    <a:solidFill>
                      <a:srgbClr val="000000"/>
                    </a:solidFill>
                    <a:latin typeface="Segoe UI Semibold"/>
                  </a:endParaRPr>
                </a:p>
              </p:txBody>
            </p:sp>
            <p:sp>
              <p:nvSpPr>
                <p:cNvPr id="430" name="Rectangle: Rounded Corners 429">
                  <a:extLst>
                    <a:ext uri="{FF2B5EF4-FFF2-40B4-BE49-F238E27FC236}">
                      <a16:creationId xmlns:a16="http://schemas.microsoft.com/office/drawing/2014/main" id="{9B78F9F2-EBAD-4427-AAFB-532A962B2187}"/>
                    </a:ext>
                  </a:extLst>
                </p:cNvPr>
                <p:cNvSpPr/>
                <p:nvPr/>
              </p:nvSpPr>
              <p:spPr bwMode="auto">
                <a:xfrm>
                  <a:off x="9752346"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31" name="Group 430">
                  <a:extLst>
                    <a:ext uri="{FF2B5EF4-FFF2-40B4-BE49-F238E27FC236}">
                      <a16:creationId xmlns:a16="http://schemas.microsoft.com/office/drawing/2014/main" id="{F7E25298-701A-4DB1-810A-17EE3F94085D}"/>
                    </a:ext>
                  </a:extLst>
                </p:cNvPr>
                <p:cNvGrpSpPr/>
                <p:nvPr/>
              </p:nvGrpSpPr>
              <p:grpSpPr>
                <a:xfrm>
                  <a:off x="9864632" y="3626116"/>
                  <a:ext cx="394375" cy="385379"/>
                  <a:chOff x="9864632" y="3626116"/>
                  <a:chExt cx="394375" cy="385379"/>
                </a:xfrm>
              </p:grpSpPr>
              <p:grpSp>
                <p:nvGrpSpPr>
                  <p:cNvPr id="432" name="Group 431">
                    <a:extLst>
                      <a:ext uri="{FF2B5EF4-FFF2-40B4-BE49-F238E27FC236}">
                        <a16:creationId xmlns:a16="http://schemas.microsoft.com/office/drawing/2014/main" id="{4C0FDD49-2B8E-486B-9FB0-BEACE3F8D12F}"/>
                      </a:ext>
                    </a:extLst>
                  </p:cNvPr>
                  <p:cNvGrpSpPr/>
                  <p:nvPr/>
                </p:nvGrpSpPr>
                <p:grpSpPr>
                  <a:xfrm>
                    <a:off x="9864632" y="3626125"/>
                    <a:ext cx="137872" cy="159529"/>
                    <a:chOff x="4208268" y="4513861"/>
                    <a:chExt cx="556373" cy="643764"/>
                  </a:xfrm>
                  <a:solidFill>
                    <a:schemeClr val="accent3"/>
                  </a:solidFill>
                </p:grpSpPr>
                <p:sp>
                  <p:nvSpPr>
                    <p:cNvPr id="454" name="Freeform 173">
                      <a:extLst>
                        <a:ext uri="{FF2B5EF4-FFF2-40B4-BE49-F238E27FC236}">
                          <a16:creationId xmlns:a16="http://schemas.microsoft.com/office/drawing/2014/main" id="{FFF28073-3C28-4128-B2FF-3DDAE8026EA1}"/>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5" name="Freeform 173">
                      <a:extLst>
                        <a:ext uri="{FF2B5EF4-FFF2-40B4-BE49-F238E27FC236}">
                          <a16:creationId xmlns:a16="http://schemas.microsoft.com/office/drawing/2014/main" id="{F170B2DB-7DD2-420E-9A72-86F1EB1703C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3" name="Group 432">
                    <a:extLst>
                      <a:ext uri="{FF2B5EF4-FFF2-40B4-BE49-F238E27FC236}">
                        <a16:creationId xmlns:a16="http://schemas.microsoft.com/office/drawing/2014/main" id="{1313BF19-DDF7-4F56-B1BE-1032E32149F6}"/>
                      </a:ext>
                    </a:extLst>
                  </p:cNvPr>
                  <p:cNvGrpSpPr/>
                  <p:nvPr/>
                </p:nvGrpSpPr>
                <p:grpSpPr>
                  <a:xfrm>
                    <a:off x="9864632" y="3626116"/>
                    <a:ext cx="394375" cy="385379"/>
                    <a:chOff x="9126251" y="3623917"/>
                    <a:chExt cx="394375" cy="385379"/>
                  </a:xfrm>
                </p:grpSpPr>
                <p:grpSp>
                  <p:nvGrpSpPr>
                    <p:cNvPr id="434" name="Group 433">
                      <a:extLst>
                        <a:ext uri="{FF2B5EF4-FFF2-40B4-BE49-F238E27FC236}">
                          <a16:creationId xmlns:a16="http://schemas.microsoft.com/office/drawing/2014/main" id="{5E378403-E56B-470C-8D6D-68044EE01FFD}"/>
                        </a:ext>
                      </a:extLst>
                    </p:cNvPr>
                    <p:cNvGrpSpPr/>
                    <p:nvPr/>
                  </p:nvGrpSpPr>
                  <p:grpSpPr>
                    <a:xfrm>
                      <a:off x="9126251" y="3623917"/>
                      <a:ext cx="137872" cy="159527"/>
                      <a:chOff x="4208268" y="4513861"/>
                      <a:chExt cx="556373" cy="643765"/>
                    </a:xfrm>
                  </p:grpSpPr>
                  <p:sp>
                    <p:nvSpPr>
                      <p:cNvPr id="450" name="Freeform 173">
                        <a:extLst>
                          <a:ext uri="{FF2B5EF4-FFF2-40B4-BE49-F238E27FC236}">
                            <a16:creationId xmlns:a16="http://schemas.microsoft.com/office/drawing/2014/main" id="{ADE1C168-C76D-49EA-BC73-7D4F1A49EBED}"/>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1" name="Freeform 175">
                        <a:extLst>
                          <a:ext uri="{FF2B5EF4-FFF2-40B4-BE49-F238E27FC236}">
                            <a16:creationId xmlns:a16="http://schemas.microsoft.com/office/drawing/2014/main" id="{4F0C70B8-8F2C-441C-A6E5-A0B00D9C1A2A}"/>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2" name="Line 180">
                        <a:extLst>
                          <a:ext uri="{FF2B5EF4-FFF2-40B4-BE49-F238E27FC236}">
                            <a16:creationId xmlns:a16="http://schemas.microsoft.com/office/drawing/2014/main" id="{393DE832-A446-4ECC-8F65-E2DC6D42F580}"/>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53" name="Freeform 173">
                        <a:extLst>
                          <a:ext uri="{FF2B5EF4-FFF2-40B4-BE49-F238E27FC236}">
                            <a16:creationId xmlns:a16="http://schemas.microsoft.com/office/drawing/2014/main" id="{4513B4DA-4B31-427A-8D64-D8EB9A498084}"/>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5" name="Group 434">
                      <a:extLst>
                        <a:ext uri="{FF2B5EF4-FFF2-40B4-BE49-F238E27FC236}">
                          <a16:creationId xmlns:a16="http://schemas.microsoft.com/office/drawing/2014/main" id="{DAE697F0-CC0A-4BC2-989F-403AF6B214F3}"/>
                        </a:ext>
                      </a:extLst>
                    </p:cNvPr>
                    <p:cNvGrpSpPr/>
                    <p:nvPr/>
                  </p:nvGrpSpPr>
                  <p:grpSpPr>
                    <a:xfrm>
                      <a:off x="9382754" y="3623917"/>
                      <a:ext cx="137872" cy="159527"/>
                      <a:chOff x="4208268" y="4513861"/>
                      <a:chExt cx="556373" cy="643765"/>
                    </a:xfrm>
                  </p:grpSpPr>
                  <p:sp>
                    <p:nvSpPr>
                      <p:cNvPr id="446" name="Freeform 173">
                        <a:extLst>
                          <a:ext uri="{FF2B5EF4-FFF2-40B4-BE49-F238E27FC236}">
                            <a16:creationId xmlns:a16="http://schemas.microsoft.com/office/drawing/2014/main" id="{2A9ADFB5-6C91-4105-928B-88E619AD6339}"/>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7" name="Freeform 175">
                        <a:extLst>
                          <a:ext uri="{FF2B5EF4-FFF2-40B4-BE49-F238E27FC236}">
                            <a16:creationId xmlns:a16="http://schemas.microsoft.com/office/drawing/2014/main" id="{1FD34E9A-18B8-4C67-A292-B7204095E50D}"/>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8" name="Line 180">
                        <a:extLst>
                          <a:ext uri="{FF2B5EF4-FFF2-40B4-BE49-F238E27FC236}">
                            <a16:creationId xmlns:a16="http://schemas.microsoft.com/office/drawing/2014/main" id="{CD3B87A3-C3D9-4724-89C6-5E2DD8C82BE1}"/>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9" name="Freeform 173">
                        <a:extLst>
                          <a:ext uri="{FF2B5EF4-FFF2-40B4-BE49-F238E27FC236}">
                            <a16:creationId xmlns:a16="http://schemas.microsoft.com/office/drawing/2014/main" id="{0355D1A8-05D1-4278-A711-1EB32213E1A9}"/>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6" name="Group 435">
                      <a:extLst>
                        <a:ext uri="{FF2B5EF4-FFF2-40B4-BE49-F238E27FC236}">
                          <a16:creationId xmlns:a16="http://schemas.microsoft.com/office/drawing/2014/main" id="{D42062CE-3967-4E7F-9C5C-FA49C1F89240}"/>
                        </a:ext>
                      </a:extLst>
                    </p:cNvPr>
                    <p:cNvGrpSpPr/>
                    <p:nvPr/>
                  </p:nvGrpSpPr>
                  <p:grpSpPr>
                    <a:xfrm>
                      <a:off x="9126251" y="3849769"/>
                      <a:ext cx="137872" cy="159527"/>
                      <a:chOff x="4208268" y="4513861"/>
                      <a:chExt cx="556373" cy="643765"/>
                    </a:xfrm>
                  </p:grpSpPr>
                  <p:sp>
                    <p:nvSpPr>
                      <p:cNvPr id="442" name="Freeform 173">
                        <a:extLst>
                          <a:ext uri="{FF2B5EF4-FFF2-40B4-BE49-F238E27FC236}">
                            <a16:creationId xmlns:a16="http://schemas.microsoft.com/office/drawing/2014/main" id="{47672437-5E94-4AEB-BCD9-B9D02B99B744}"/>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3" name="Freeform 175">
                        <a:extLst>
                          <a:ext uri="{FF2B5EF4-FFF2-40B4-BE49-F238E27FC236}">
                            <a16:creationId xmlns:a16="http://schemas.microsoft.com/office/drawing/2014/main" id="{2A8F56BD-EEBA-435B-94D1-A6BD796003D1}"/>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4" name="Line 180">
                        <a:extLst>
                          <a:ext uri="{FF2B5EF4-FFF2-40B4-BE49-F238E27FC236}">
                            <a16:creationId xmlns:a16="http://schemas.microsoft.com/office/drawing/2014/main" id="{EC3EC5D2-1572-457F-968E-B870D22E241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5" name="Freeform 173">
                        <a:extLst>
                          <a:ext uri="{FF2B5EF4-FFF2-40B4-BE49-F238E27FC236}">
                            <a16:creationId xmlns:a16="http://schemas.microsoft.com/office/drawing/2014/main" id="{1120D484-4620-446D-969C-79D21D7DDDB3}"/>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37" name="Group 436">
                      <a:extLst>
                        <a:ext uri="{FF2B5EF4-FFF2-40B4-BE49-F238E27FC236}">
                          <a16:creationId xmlns:a16="http://schemas.microsoft.com/office/drawing/2014/main" id="{F8D60354-C02E-414F-B2F0-EF1AE4C920A8}"/>
                        </a:ext>
                      </a:extLst>
                    </p:cNvPr>
                    <p:cNvGrpSpPr/>
                    <p:nvPr/>
                  </p:nvGrpSpPr>
                  <p:grpSpPr>
                    <a:xfrm>
                      <a:off x="9382754" y="3849769"/>
                      <a:ext cx="137872" cy="159527"/>
                      <a:chOff x="4208268" y="4513861"/>
                      <a:chExt cx="556373" cy="643765"/>
                    </a:xfrm>
                  </p:grpSpPr>
                  <p:sp>
                    <p:nvSpPr>
                      <p:cNvPr id="438" name="Freeform 173">
                        <a:extLst>
                          <a:ext uri="{FF2B5EF4-FFF2-40B4-BE49-F238E27FC236}">
                            <a16:creationId xmlns:a16="http://schemas.microsoft.com/office/drawing/2014/main" id="{064487C7-86E1-43FF-8B9C-0CDCC28D7F4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39" name="Freeform 175">
                        <a:extLst>
                          <a:ext uri="{FF2B5EF4-FFF2-40B4-BE49-F238E27FC236}">
                            <a16:creationId xmlns:a16="http://schemas.microsoft.com/office/drawing/2014/main" id="{E1219EC8-CEEA-499B-8453-E0084D1B6F6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0" name="Line 180">
                        <a:extLst>
                          <a:ext uri="{FF2B5EF4-FFF2-40B4-BE49-F238E27FC236}">
                            <a16:creationId xmlns:a16="http://schemas.microsoft.com/office/drawing/2014/main" id="{739F3177-5C62-4D6A-A577-E78903F50CC2}"/>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41" name="Freeform 173">
                        <a:extLst>
                          <a:ext uri="{FF2B5EF4-FFF2-40B4-BE49-F238E27FC236}">
                            <a16:creationId xmlns:a16="http://schemas.microsoft.com/office/drawing/2014/main" id="{620D0080-4CBB-45C0-872C-BF4864D4266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grpSp>
            <p:nvGrpSpPr>
              <p:cNvPr id="384" name="Group 383">
                <a:extLst>
                  <a:ext uri="{FF2B5EF4-FFF2-40B4-BE49-F238E27FC236}">
                    <a16:creationId xmlns:a16="http://schemas.microsoft.com/office/drawing/2014/main" id="{2DABF9DC-F9C7-418E-8307-9B7F1E65F276}"/>
                  </a:ext>
                </a:extLst>
              </p:cNvPr>
              <p:cNvGrpSpPr/>
              <p:nvPr/>
            </p:nvGrpSpPr>
            <p:grpSpPr>
              <a:xfrm>
                <a:off x="10974963" y="4568232"/>
                <a:ext cx="658514" cy="711181"/>
                <a:chOff x="10471098" y="3410847"/>
                <a:chExt cx="645660" cy="697300"/>
              </a:xfrm>
            </p:grpSpPr>
            <p:sp>
              <p:nvSpPr>
                <p:cNvPr id="391" name="TextBox 390">
                  <a:extLst>
                    <a:ext uri="{FF2B5EF4-FFF2-40B4-BE49-F238E27FC236}">
                      <a16:creationId xmlns:a16="http://schemas.microsoft.com/office/drawing/2014/main" id="{84EF1656-B846-4079-93E7-3AFBFC2339DB}"/>
                    </a:ext>
                  </a:extLst>
                </p:cNvPr>
                <p:cNvSpPr txBox="1"/>
                <p:nvPr/>
              </p:nvSpPr>
              <p:spPr>
                <a:xfrm>
                  <a:off x="10493748" y="3410847"/>
                  <a:ext cx="623010" cy="137460"/>
                </a:xfrm>
                <a:prstGeom prst="rect">
                  <a:avLst/>
                </a:prstGeom>
                <a:noFill/>
              </p:spPr>
              <p:txBody>
                <a:bodyPr wrap="square" anchor="ctr">
                  <a:spAutoFit/>
                </a:bodyPr>
                <a:lstStyle/>
                <a:p>
                  <a:pPr algn="ctr" defTabSz="914225">
                    <a:defRPr/>
                  </a:pPr>
                  <a:r>
                    <a:rPr lang="en-US" sz="700" kern="0">
                      <a:ln>
                        <a:solidFill>
                          <a:srgbClr val="FFFFFF">
                            <a:alpha val="0"/>
                          </a:srgbClr>
                        </a:solidFill>
                      </a:ln>
                      <a:solidFill>
                        <a:srgbClr val="000000"/>
                      </a:solidFill>
                      <a:latin typeface="Segoe UI Semibold"/>
                      <a:cs typeface="Segoe UI Semibold" charset="0"/>
                    </a:rPr>
                    <a:t>Node</a:t>
                  </a:r>
                  <a:endParaRPr lang="en-US" sz="700">
                    <a:solidFill>
                      <a:srgbClr val="000000"/>
                    </a:solidFill>
                    <a:latin typeface="Segoe UI Semibold"/>
                  </a:endParaRPr>
                </a:p>
              </p:txBody>
            </p:sp>
            <p:sp>
              <p:nvSpPr>
                <p:cNvPr id="392" name="Rectangle: Rounded Corners 391">
                  <a:extLst>
                    <a:ext uri="{FF2B5EF4-FFF2-40B4-BE49-F238E27FC236}">
                      <a16:creationId xmlns:a16="http://schemas.microsoft.com/office/drawing/2014/main" id="{F10526A7-5486-4BC8-AD8B-79981A49C9FC}"/>
                    </a:ext>
                  </a:extLst>
                </p:cNvPr>
                <p:cNvSpPr/>
                <p:nvPr/>
              </p:nvSpPr>
              <p:spPr bwMode="auto">
                <a:xfrm>
                  <a:off x="10471098" y="3529469"/>
                  <a:ext cx="618946" cy="578678"/>
                </a:xfrm>
                <a:prstGeom prst="roundRect">
                  <a:avLst>
                    <a:gd name="adj" fmla="val 6605"/>
                  </a:avLst>
                </a:prstGeom>
                <a:solidFill>
                  <a:schemeClr val="bg1"/>
                </a:solidFill>
                <a:ln w="12700">
                  <a:solidFill>
                    <a:schemeClr val="tx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93" name="Group 392">
                  <a:extLst>
                    <a:ext uri="{FF2B5EF4-FFF2-40B4-BE49-F238E27FC236}">
                      <a16:creationId xmlns:a16="http://schemas.microsoft.com/office/drawing/2014/main" id="{EAC8BDDC-AA12-46F0-A973-EE69656D3163}"/>
                    </a:ext>
                  </a:extLst>
                </p:cNvPr>
                <p:cNvGrpSpPr/>
                <p:nvPr/>
              </p:nvGrpSpPr>
              <p:grpSpPr>
                <a:xfrm>
                  <a:off x="10583384" y="3626116"/>
                  <a:ext cx="394375" cy="385379"/>
                  <a:chOff x="10583384" y="3626116"/>
                  <a:chExt cx="394375" cy="385379"/>
                </a:xfrm>
              </p:grpSpPr>
              <p:grpSp>
                <p:nvGrpSpPr>
                  <p:cNvPr id="394" name="Group 393">
                    <a:extLst>
                      <a:ext uri="{FF2B5EF4-FFF2-40B4-BE49-F238E27FC236}">
                        <a16:creationId xmlns:a16="http://schemas.microsoft.com/office/drawing/2014/main" id="{1585E865-6A47-499B-B606-DC7B881C1687}"/>
                      </a:ext>
                    </a:extLst>
                  </p:cNvPr>
                  <p:cNvGrpSpPr/>
                  <p:nvPr/>
                </p:nvGrpSpPr>
                <p:grpSpPr>
                  <a:xfrm>
                    <a:off x="10711635" y="3739051"/>
                    <a:ext cx="137872" cy="159529"/>
                    <a:chOff x="4208268" y="4513861"/>
                    <a:chExt cx="556373" cy="643764"/>
                  </a:xfrm>
                  <a:solidFill>
                    <a:schemeClr val="accent1"/>
                  </a:solidFill>
                </p:grpSpPr>
                <p:sp>
                  <p:nvSpPr>
                    <p:cNvPr id="427" name="Freeform 173">
                      <a:extLst>
                        <a:ext uri="{FF2B5EF4-FFF2-40B4-BE49-F238E27FC236}">
                          <a16:creationId xmlns:a16="http://schemas.microsoft.com/office/drawing/2014/main" id="{0A2B3626-D19D-4670-9515-5F7D4435CFF9}"/>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8" name="Freeform 173">
                      <a:extLst>
                        <a:ext uri="{FF2B5EF4-FFF2-40B4-BE49-F238E27FC236}">
                          <a16:creationId xmlns:a16="http://schemas.microsoft.com/office/drawing/2014/main" id="{B5413C7A-2089-47CC-8B52-836097D183B1}"/>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5" name="Group 394">
                    <a:extLst>
                      <a:ext uri="{FF2B5EF4-FFF2-40B4-BE49-F238E27FC236}">
                        <a16:creationId xmlns:a16="http://schemas.microsoft.com/office/drawing/2014/main" id="{EA00DB8B-61DA-4381-9088-C745EFC5EAFB}"/>
                      </a:ext>
                    </a:extLst>
                  </p:cNvPr>
                  <p:cNvGrpSpPr/>
                  <p:nvPr/>
                </p:nvGrpSpPr>
                <p:grpSpPr>
                  <a:xfrm>
                    <a:off x="10711635" y="3739042"/>
                    <a:ext cx="137872" cy="159527"/>
                    <a:chOff x="4208268" y="4513861"/>
                    <a:chExt cx="556373" cy="643765"/>
                  </a:xfrm>
                </p:grpSpPr>
                <p:sp>
                  <p:nvSpPr>
                    <p:cNvPr id="423" name="Freeform 173">
                      <a:extLst>
                        <a:ext uri="{FF2B5EF4-FFF2-40B4-BE49-F238E27FC236}">
                          <a16:creationId xmlns:a16="http://schemas.microsoft.com/office/drawing/2014/main" id="{A91125DD-1771-4EFA-8E33-98AC0E53C724}"/>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4" name="Freeform 175">
                      <a:extLst>
                        <a:ext uri="{FF2B5EF4-FFF2-40B4-BE49-F238E27FC236}">
                          <a16:creationId xmlns:a16="http://schemas.microsoft.com/office/drawing/2014/main" id="{0D623F51-B2B5-4D7F-92C9-19388E98BE5E}"/>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5" name="Line 180">
                      <a:extLst>
                        <a:ext uri="{FF2B5EF4-FFF2-40B4-BE49-F238E27FC236}">
                          <a16:creationId xmlns:a16="http://schemas.microsoft.com/office/drawing/2014/main" id="{E786D2EA-EC00-4A24-B82D-51D04FC79789}"/>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6" name="Freeform 173">
                      <a:extLst>
                        <a:ext uri="{FF2B5EF4-FFF2-40B4-BE49-F238E27FC236}">
                          <a16:creationId xmlns:a16="http://schemas.microsoft.com/office/drawing/2014/main" id="{98A5EE9C-76B5-4BD6-9344-FFF9FC91ED32}"/>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6" name="Group 395">
                    <a:extLst>
                      <a:ext uri="{FF2B5EF4-FFF2-40B4-BE49-F238E27FC236}">
                        <a16:creationId xmlns:a16="http://schemas.microsoft.com/office/drawing/2014/main" id="{0620F066-2886-44E0-BC09-E613B1EE0417}"/>
                      </a:ext>
                    </a:extLst>
                  </p:cNvPr>
                  <p:cNvGrpSpPr/>
                  <p:nvPr/>
                </p:nvGrpSpPr>
                <p:grpSpPr>
                  <a:xfrm>
                    <a:off x="10583384" y="3626125"/>
                    <a:ext cx="137872" cy="159529"/>
                    <a:chOff x="4208268" y="4513861"/>
                    <a:chExt cx="556373" cy="643764"/>
                  </a:xfrm>
                  <a:solidFill>
                    <a:schemeClr val="accent3"/>
                  </a:solidFill>
                </p:grpSpPr>
                <p:sp>
                  <p:nvSpPr>
                    <p:cNvPr id="421" name="Freeform 173">
                      <a:extLst>
                        <a:ext uri="{FF2B5EF4-FFF2-40B4-BE49-F238E27FC236}">
                          <a16:creationId xmlns:a16="http://schemas.microsoft.com/office/drawing/2014/main" id="{0E0043F6-0E2D-4D1B-A42F-81D164FA81A6}"/>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2" name="Freeform 173">
                      <a:extLst>
                        <a:ext uri="{FF2B5EF4-FFF2-40B4-BE49-F238E27FC236}">
                          <a16:creationId xmlns:a16="http://schemas.microsoft.com/office/drawing/2014/main" id="{9E4B46EA-99B7-49D4-8A9F-DE11CFE39FE9}"/>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7" name="Group 396">
                    <a:extLst>
                      <a:ext uri="{FF2B5EF4-FFF2-40B4-BE49-F238E27FC236}">
                        <a16:creationId xmlns:a16="http://schemas.microsoft.com/office/drawing/2014/main" id="{36294217-AD61-4D90-ACD1-491F6F641009}"/>
                      </a:ext>
                    </a:extLst>
                  </p:cNvPr>
                  <p:cNvGrpSpPr/>
                  <p:nvPr/>
                </p:nvGrpSpPr>
                <p:grpSpPr>
                  <a:xfrm>
                    <a:off x="10839887" y="3626125"/>
                    <a:ext cx="137872" cy="159529"/>
                    <a:chOff x="4208268" y="4513861"/>
                    <a:chExt cx="556373" cy="643764"/>
                  </a:xfrm>
                  <a:solidFill>
                    <a:schemeClr val="accent2"/>
                  </a:solidFill>
                </p:grpSpPr>
                <p:sp>
                  <p:nvSpPr>
                    <p:cNvPr id="419" name="Freeform 173">
                      <a:extLst>
                        <a:ext uri="{FF2B5EF4-FFF2-40B4-BE49-F238E27FC236}">
                          <a16:creationId xmlns:a16="http://schemas.microsoft.com/office/drawing/2014/main" id="{E4693696-D03A-4C59-8D4C-37FCDB5FFFB5}"/>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20" name="Freeform 173">
                      <a:extLst>
                        <a:ext uri="{FF2B5EF4-FFF2-40B4-BE49-F238E27FC236}">
                          <a16:creationId xmlns:a16="http://schemas.microsoft.com/office/drawing/2014/main" id="{FBCFD3F0-7EC1-4E64-BB52-DEA20EFDE838}"/>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bg1"/>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398" name="Group 397">
                    <a:extLst>
                      <a:ext uri="{FF2B5EF4-FFF2-40B4-BE49-F238E27FC236}">
                        <a16:creationId xmlns:a16="http://schemas.microsoft.com/office/drawing/2014/main" id="{0E23846A-9097-4B1D-AFCB-E83DD10F62F1}"/>
                      </a:ext>
                    </a:extLst>
                  </p:cNvPr>
                  <p:cNvGrpSpPr/>
                  <p:nvPr/>
                </p:nvGrpSpPr>
                <p:grpSpPr>
                  <a:xfrm>
                    <a:off x="10583384" y="3626116"/>
                    <a:ext cx="394375" cy="385379"/>
                    <a:chOff x="9126251" y="3623917"/>
                    <a:chExt cx="394375" cy="385379"/>
                  </a:xfrm>
                </p:grpSpPr>
                <p:grpSp>
                  <p:nvGrpSpPr>
                    <p:cNvPr id="399" name="Group 398">
                      <a:extLst>
                        <a:ext uri="{FF2B5EF4-FFF2-40B4-BE49-F238E27FC236}">
                          <a16:creationId xmlns:a16="http://schemas.microsoft.com/office/drawing/2014/main" id="{8E9F2956-31C5-44BE-8F56-83B1787857C2}"/>
                        </a:ext>
                      </a:extLst>
                    </p:cNvPr>
                    <p:cNvGrpSpPr/>
                    <p:nvPr/>
                  </p:nvGrpSpPr>
                  <p:grpSpPr>
                    <a:xfrm>
                      <a:off x="9126251" y="3623917"/>
                      <a:ext cx="137872" cy="159527"/>
                      <a:chOff x="4208268" y="4513861"/>
                      <a:chExt cx="556373" cy="643765"/>
                    </a:xfrm>
                  </p:grpSpPr>
                  <p:sp>
                    <p:nvSpPr>
                      <p:cNvPr id="415" name="Freeform 173">
                        <a:extLst>
                          <a:ext uri="{FF2B5EF4-FFF2-40B4-BE49-F238E27FC236}">
                            <a16:creationId xmlns:a16="http://schemas.microsoft.com/office/drawing/2014/main" id="{2077C62F-BF39-4472-AEB5-04D80D38AA90}"/>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6" name="Freeform 175">
                        <a:extLst>
                          <a:ext uri="{FF2B5EF4-FFF2-40B4-BE49-F238E27FC236}">
                            <a16:creationId xmlns:a16="http://schemas.microsoft.com/office/drawing/2014/main" id="{5503C808-57F0-47C0-98CE-AA867C66D7E8}"/>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7" name="Line 180">
                        <a:extLst>
                          <a:ext uri="{FF2B5EF4-FFF2-40B4-BE49-F238E27FC236}">
                            <a16:creationId xmlns:a16="http://schemas.microsoft.com/office/drawing/2014/main" id="{9D07B43E-41BA-43D3-90F1-91BED21839B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8" name="Freeform 173">
                        <a:extLst>
                          <a:ext uri="{FF2B5EF4-FFF2-40B4-BE49-F238E27FC236}">
                            <a16:creationId xmlns:a16="http://schemas.microsoft.com/office/drawing/2014/main" id="{82BB258B-CF20-49DE-BFA2-6F75BAB68DBF}"/>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0" name="Group 399">
                      <a:extLst>
                        <a:ext uri="{FF2B5EF4-FFF2-40B4-BE49-F238E27FC236}">
                          <a16:creationId xmlns:a16="http://schemas.microsoft.com/office/drawing/2014/main" id="{D627253D-17C5-417B-8650-550C4DEDCE50}"/>
                        </a:ext>
                      </a:extLst>
                    </p:cNvPr>
                    <p:cNvGrpSpPr/>
                    <p:nvPr/>
                  </p:nvGrpSpPr>
                  <p:grpSpPr>
                    <a:xfrm>
                      <a:off x="9382754" y="3623917"/>
                      <a:ext cx="137872" cy="159527"/>
                      <a:chOff x="4208268" y="4513861"/>
                      <a:chExt cx="556373" cy="643765"/>
                    </a:xfrm>
                  </p:grpSpPr>
                  <p:sp>
                    <p:nvSpPr>
                      <p:cNvPr id="411" name="Freeform 173">
                        <a:extLst>
                          <a:ext uri="{FF2B5EF4-FFF2-40B4-BE49-F238E27FC236}">
                            <a16:creationId xmlns:a16="http://schemas.microsoft.com/office/drawing/2014/main" id="{7D810080-DD4B-4F4B-8163-3399B565B116}"/>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2" name="Freeform 175">
                        <a:extLst>
                          <a:ext uri="{FF2B5EF4-FFF2-40B4-BE49-F238E27FC236}">
                            <a16:creationId xmlns:a16="http://schemas.microsoft.com/office/drawing/2014/main" id="{34430C5D-1027-4800-ACB4-B7B59E148F47}"/>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3" name="Line 180">
                        <a:extLst>
                          <a:ext uri="{FF2B5EF4-FFF2-40B4-BE49-F238E27FC236}">
                            <a16:creationId xmlns:a16="http://schemas.microsoft.com/office/drawing/2014/main" id="{F4BD5F1B-1607-4EFC-82ED-87AA6D7570C7}"/>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4" name="Freeform 173">
                        <a:extLst>
                          <a:ext uri="{FF2B5EF4-FFF2-40B4-BE49-F238E27FC236}">
                            <a16:creationId xmlns:a16="http://schemas.microsoft.com/office/drawing/2014/main" id="{C03728F9-5201-491B-A790-8439917E757A}"/>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1" name="Group 400">
                      <a:extLst>
                        <a:ext uri="{FF2B5EF4-FFF2-40B4-BE49-F238E27FC236}">
                          <a16:creationId xmlns:a16="http://schemas.microsoft.com/office/drawing/2014/main" id="{A75DF5DE-35EB-4442-B962-09B86B91BB8B}"/>
                        </a:ext>
                      </a:extLst>
                    </p:cNvPr>
                    <p:cNvGrpSpPr/>
                    <p:nvPr/>
                  </p:nvGrpSpPr>
                  <p:grpSpPr>
                    <a:xfrm>
                      <a:off x="9126251" y="3849769"/>
                      <a:ext cx="137872" cy="159527"/>
                      <a:chOff x="4208268" y="4513861"/>
                      <a:chExt cx="556373" cy="643765"/>
                    </a:xfrm>
                  </p:grpSpPr>
                  <p:sp>
                    <p:nvSpPr>
                      <p:cNvPr id="407" name="Freeform 173">
                        <a:extLst>
                          <a:ext uri="{FF2B5EF4-FFF2-40B4-BE49-F238E27FC236}">
                            <a16:creationId xmlns:a16="http://schemas.microsoft.com/office/drawing/2014/main" id="{F75FC54C-4084-4FE0-851A-E038F2FE149E}"/>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8" name="Freeform 175">
                        <a:extLst>
                          <a:ext uri="{FF2B5EF4-FFF2-40B4-BE49-F238E27FC236}">
                            <a16:creationId xmlns:a16="http://schemas.microsoft.com/office/drawing/2014/main" id="{D00CD882-CC1C-4D78-8B74-A77ACAC3B012}"/>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9" name="Line 180">
                        <a:extLst>
                          <a:ext uri="{FF2B5EF4-FFF2-40B4-BE49-F238E27FC236}">
                            <a16:creationId xmlns:a16="http://schemas.microsoft.com/office/drawing/2014/main" id="{5E53DCA6-C901-41BE-A26C-32B73B64BD39}"/>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10" name="Freeform 173">
                        <a:extLst>
                          <a:ext uri="{FF2B5EF4-FFF2-40B4-BE49-F238E27FC236}">
                            <a16:creationId xmlns:a16="http://schemas.microsoft.com/office/drawing/2014/main" id="{5857D34E-2CFB-44E1-B3DE-55E9DF8FB7BB}"/>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nvGrpSpPr>
                    <p:cNvPr id="402" name="Group 401">
                      <a:extLst>
                        <a:ext uri="{FF2B5EF4-FFF2-40B4-BE49-F238E27FC236}">
                          <a16:creationId xmlns:a16="http://schemas.microsoft.com/office/drawing/2014/main" id="{2385B5B0-8CC2-4C0C-95AE-32D4FC8CB468}"/>
                        </a:ext>
                      </a:extLst>
                    </p:cNvPr>
                    <p:cNvGrpSpPr/>
                    <p:nvPr/>
                  </p:nvGrpSpPr>
                  <p:grpSpPr>
                    <a:xfrm>
                      <a:off x="9382754" y="3849769"/>
                      <a:ext cx="137872" cy="159527"/>
                      <a:chOff x="4208268" y="4513861"/>
                      <a:chExt cx="556373" cy="643765"/>
                    </a:xfrm>
                  </p:grpSpPr>
                  <p:sp>
                    <p:nvSpPr>
                      <p:cNvPr id="403" name="Freeform 173">
                        <a:extLst>
                          <a:ext uri="{FF2B5EF4-FFF2-40B4-BE49-F238E27FC236}">
                            <a16:creationId xmlns:a16="http://schemas.microsoft.com/office/drawing/2014/main" id="{45B56061-ACF4-471F-9C1A-642FDBBDFAC3}"/>
                          </a:ext>
                        </a:extLst>
                      </p:cNvPr>
                      <p:cNvSpPr>
                        <a:spLocks/>
                      </p:cNvSpPr>
                      <p:nvPr/>
                    </p:nvSpPr>
                    <p:spPr bwMode="auto">
                      <a:xfrm>
                        <a:off x="4208268" y="4694000"/>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4" name="Freeform 175">
                        <a:extLst>
                          <a:ext uri="{FF2B5EF4-FFF2-40B4-BE49-F238E27FC236}">
                            <a16:creationId xmlns:a16="http://schemas.microsoft.com/office/drawing/2014/main" id="{FEF16945-E236-4E35-A98E-8AE5FC37FB7B}"/>
                          </a:ext>
                        </a:extLst>
                      </p:cNvPr>
                      <p:cNvSpPr>
                        <a:spLocks/>
                      </p:cNvSpPr>
                      <p:nvPr/>
                    </p:nvSpPr>
                    <p:spPr bwMode="auto">
                      <a:xfrm>
                        <a:off x="4208268" y="4674312"/>
                        <a:ext cx="556373" cy="160168"/>
                      </a:xfrm>
                      <a:custGeom>
                        <a:avLst/>
                        <a:gdLst>
                          <a:gd name="T0" fmla="*/ 198 w 198"/>
                          <a:gd name="T1" fmla="*/ 0 h 57"/>
                          <a:gd name="T2" fmla="*/ 99 w 198"/>
                          <a:gd name="T3" fmla="*/ 57 h 57"/>
                          <a:gd name="T4" fmla="*/ 0 w 198"/>
                          <a:gd name="T5" fmla="*/ 0 h 57"/>
                        </a:gdLst>
                        <a:ahLst/>
                        <a:cxnLst>
                          <a:cxn ang="0">
                            <a:pos x="T0" y="T1"/>
                          </a:cxn>
                          <a:cxn ang="0">
                            <a:pos x="T2" y="T3"/>
                          </a:cxn>
                          <a:cxn ang="0">
                            <a:pos x="T4" y="T5"/>
                          </a:cxn>
                        </a:cxnLst>
                        <a:rect l="0" t="0" r="r" b="b"/>
                        <a:pathLst>
                          <a:path w="198" h="57">
                            <a:moveTo>
                              <a:pt x="198" y="0"/>
                            </a:moveTo>
                            <a:lnTo>
                              <a:pt x="99" y="57"/>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5" name="Line 180">
                        <a:extLst>
                          <a:ext uri="{FF2B5EF4-FFF2-40B4-BE49-F238E27FC236}">
                            <a16:creationId xmlns:a16="http://schemas.microsoft.com/office/drawing/2014/main" id="{6A2F3A14-677C-4DAD-BA2E-DABC93F9693A}"/>
                          </a:ext>
                        </a:extLst>
                      </p:cNvPr>
                      <p:cNvSpPr>
                        <a:spLocks noChangeShapeType="1"/>
                      </p:cNvSpPr>
                      <p:nvPr/>
                    </p:nvSpPr>
                    <p:spPr bwMode="auto">
                      <a:xfrm>
                        <a:off x="4486455" y="4834480"/>
                        <a:ext cx="0" cy="323146"/>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sp>
                    <p:nvSpPr>
                      <p:cNvPr id="406" name="Freeform 173">
                        <a:extLst>
                          <a:ext uri="{FF2B5EF4-FFF2-40B4-BE49-F238E27FC236}">
                            <a16:creationId xmlns:a16="http://schemas.microsoft.com/office/drawing/2014/main" id="{66B28DAF-ABFA-4C99-914C-174E2EB5B3DA}"/>
                          </a:ext>
                        </a:extLst>
                      </p:cNvPr>
                      <p:cNvSpPr>
                        <a:spLocks/>
                      </p:cNvSpPr>
                      <p:nvPr/>
                    </p:nvSpPr>
                    <p:spPr bwMode="auto">
                      <a:xfrm flipV="1">
                        <a:off x="4208268" y="4513861"/>
                        <a:ext cx="556373" cy="463625"/>
                      </a:xfrm>
                      <a:custGeom>
                        <a:avLst/>
                        <a:gdLst>
                          <a:gd name="T0" fmla="*/ 198 w 198"/>
                          <a:gd name="T1" fmla="*/ 0 h 99"/>
                          <a:gd name="T2" fmla="*/ 198 w 198"/>
                          <a:gd name="T3" fmla="*/ 42 h 99"/>
                          <a:gd name="T4" fmla="*/ 99 w 198"/>
                          <a:gd name="T5" fmla="*/ 99 h 99"/>
                          <a:gd name="T6" fmla="*/ 0 w 198"/>
                          <a:gd name="T7" fmla="*/ 42 h 99"/>
                          <a:gd name="T8" fmla="*/ 0 w 198"/>
                          <a:gd name="T9" fmla="*/ 0 h 99"/>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6666 h 16666"/>
                          <a:gd name="connsiteX0" fmla="*/ 10000 w 10000"/>
                          <a:gd name="connsiteY0" fmla="*/ 0 h 16666"/>
                          <a:gd name="connsiteX1" fmla="*/ 10000 w 10000"/>
                          <a:gd name="connsiteY1" fmla="*/ 10908 h 16666"/>
                          <a:gd name="connsiteX2" fmla="*/ 5000 w 10000"/>
                          <a:gd name="connsiteY2" fmla="*/ 16666 h 16666"/>
                          <a:gd name="connsiteX3" fmla="*/ 0 w 10000"/>
                          <a:gd name="connsiteY3" fmla="*/ 10908 h 16666"/>
                          <a:gd name="connsiteX4" fmla="*/ 0 w 10000"/>
                          <a:gd name="connsiteY4" fmla="*/ 0 h 1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666">
                            <a:moveTo>
                              <a:pt x="10000" y="0"/>
                            </a:moveTo>
                            <a:lnTo>
                              <a:pt x="10000" y="10908"/>
                            </a:lnTo>
                            <a:lnTo>
                              <a:pt x="5000" y="16666"/>
                            </a:lnTo>
                            <a:lnTo>
                              <a:pt x="0" y="10908"/>
                            </a:lnTo>
                            <a:lnTo>
                              <a:pt x="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32563">
                          <a:defRPr/>
                        </a:pPr>
                        <a:endParaRPr lang="en-US" sz="1800" kern="0">
                          <a:solidFill>
                            <a:srgbClr val="353535"/>
                          </a:solidFill>
                          <a:latin typeface="Segoe UI Semilight"/>
                        </a:endParaRPr>
                      </a:p>
                    </p:txBody>
                  </p:sp>
                </p:grpSp>
              </p:grpSp>
            </p:grpSp>
          </p:grpSp>
          <p:sp>
            <p:nvSpPr>
              <p:cNvPr id="385" name="Rectangle 384">
                <a:extLst>
                  <a:ext uri="{FF2B5EF4-FFF2-40B4-BE49-F238E27FC236}">
                    <a16:creationId xmlns:a16="http://schemas.microsoft.com/office/drawing/2014/main" id="{B2CAABB9-F3FC-4AE9-A346-FD04A5DD5F7B}"/>
                  </a:ext>
                </a:extLst>
              </p:cNvPr>
              <p:cNvSpPr/>
              <p:nvPr/>
            </p:nvSpPr>
            <p:spPr bwMode="auto">
              <a:xfrm>
                <a:off x="8931780" y="4827156"/>
                <a:ext cx="171478" cy="3953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6" name="Rectangle 385">
                <a:extLst>
                  <a:ext uri="{FF2B5EF4-FFF2-40B4-BE49-F238E27FC236}">
                    <a16:creationId xmlns:a16="http://schemas.microsoft.com/office/drawing/2014/main" id="{55CD5213-C74A-4586-98FC-6E5F6BDDC195}"/>
                  </a:ext>
                </a:extLst>
              </p:cNvPr>
              <p:cNvSpPr/>
              <p:nvPr/>
            </p:nvSpPr>
            <p:spPr bwMode="auto">
              <a:xfrm>
                <a:off x="962373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7" name="Rectangle 386">
                <a:extLst>
                  <a:ext uri="{FF2B5EF4-FFF2-40B4-BE49-F238E27FC236}">
                    <a16:creationId xmlns:a16="http://schemas.microsoft.com/office/drawing/2014/main" id="{905200EB-6C0B-4295-A8EB-F957CBAD81AF}"/>
                  </a:ext>
                </a:extLst>
              </p:cNvPr>
              <p:cNvSpPr/>
              <p:nvPr/>
            </p:nvSpPr>
            <p:spPr bwMode="auto">
              <a:xfrm>
                <a:off x="1108985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388" name="Rectangle 387">
                <a:extLst>
                  <a:ext uri="{FF2B5EF4-FFF2-40B4-BE49-F238E27FC236}">
                    <a16:creationId xmlns:a16="http://schemas.microsoft.com/office/drawing/2014/main" id="{0421593A-69EE-4D34-B952-6612E591A6ED}"/>
                  </a:ext>
                </a:extLst>
              </p:cNvPr>
              <p:cNvSpPr/>
              <p:nvPr/>
            </p:nvSpPr>
            <p:spPr bwMode="auto">
              <a:xfrm>
                <a:off x="10356796" y="4737520"/>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cxnSp>
            <p:nvCxnSpPr>
              <p:cNvPr id="389" name="Straight Connector 388">
                <a:extLst>
                  <a:ext uri="{FF2B5EF4-FFF2-40B4-BE49-F238E27FC236}">
                    <a16:creationId xmlns:a16="http://schemas.microsoft.com/office/drawing/2014/main" id="{1DDA4A87-65F5-4A73-AF31-B266D8395878}"/>
                  </a:ext>
                </a:extLst>
              </p:cNvPr>
              <p:cNvCxnSpPr/>
              <p:nvPr/>
            </p:nvCxnSpPr>
            <p:spPr>
              <a:xfrm>
                <a:off x="9389128" y="4229859"/>
                <a:ext cx="0" cy="1324147"/>
              </a:xfrm>
              <a:prstGeom prst="line">
                <a:avLst/>
              </a:prstGeom>
              <a:ln w="19050">
                <a:solidFill>
                  <a:schemeClr val="tx2"/>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90" name="Rectangle 389">
                <a:extLst>
                  <a:ext uri="{FF2B5EF4-FFF2-40B4-BE49-F238E27FC236}">
                    <a16:creationId xmlns:a16="http://schemas.microsoft.com/office/drawing/2014/main" id="{A71D1945-6539-4212-A64A-AFA49AFB55B5}"/>
                  </a:ext>
                </a:extLst>
              </p:cNvPr>
              <p:cNvSpPr/>
              <p:nvPr/>
            </p:nvSpPr>
            <p:spPr bwMode="auto">
              <a:xfrm rot="5400000">
                <a:off x="11302336" y="4750496"/>
                <a:ext cx="140611" cy="2440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cxnSp>
          <p:nvCxnSpPr>
            <p:cNvPr id="484" name="Connector: Elbow 483">
              <a:extLst>
                <a:ext uri="{FF2B5EF4-FFF2-40B4-BE49-F238E27FC236}">
                  <a16:creationId xmlns:a16="http://schemas.microsoft.com/office/drawing/2014/main" id="{E12DDC60-C17A-432F-BBA0-71D83DA4964C}"/>
                </a:ext>
                <a:ext uri="{C183D7F6-B498-43B3-948B-1728B52AA6E4}">
                  <adec:decorative xmlns:adec="http://schemas.microsoft.com/office/drawing/2017/decorative" val="1"/>
                </a:ext>
              </a:extLst>
            </p:cNvPr>
            <p:cNvCxnSpPr>
              <a:cxnSpLocks/>
            </p:cNvCxnSpPr>
            <p:nvPr/>
          </p:nvCxnSpPr>
          <p:spPr>
            <a:xfrm flipV="1">
              <a:off x="1156455" y="4799004"/>
              <a:ext cx="4571703" cy="316288"/>
            </a:xfrm>
            <a:prstGeom prst="bentConnector2">
              <a:avLst/>
            </a:prstGeom>
            <a:ln w="158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485" name="Picture 2" descr="Kubernetes Logo transparent PNG - StickPNG">
              <a:extLst>
                <a:ext uri="{FF2B5EF4-FFF2-40B4-BE49-F238E27FC236}">
                  <a16:creationId xmlns:a16="http://schemas.microsoft.com/office/drawing/2014/main" id="{72666EE9-3923-4567-9533-F401DE8E427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206" y="3518233"/>
              <a:ext cx="260338" cy="252345"/>
            </a:xfrm>
            <a:prstGeom prst="rect">
              <a:avLst/>
            </a:prstGeom>
            <a:noFill/>
            <a:extLst>
              <a:ext uri="{909E8E84-426E-40DD-AFC4-6F175D3DCCD1}">
                <a14:hiddenFill xmlns:a14="http://schemas.microsoft.com/office/drawing/2010/main">
                  <a:solidFill>
                    <a:srgbClr val="FFFFFF"/>
                  </a:solidFill>
                </a14:hiddenFill>
              </a:ext>
            </a:extLst>
          </p:spPr>
        </p:pic>
        <p:sp>
          <p:nvSpPr>
            <p:cNvPr id="486" name="Rectangle 485">
              <a:extLst>
                <a:ext uri="{FF2B5EF4-FFF2-40B4-BE49-F238E27FC236}">
                  <a16:creationId xmlns:a16="http://schemas.microsoft.com/office/drawing/2014/main" id="{2F5513C3-3060-457F-B1FD-E24068D18388}"/>
                </a:ext>
              </a:extLst>
            </p:cNvPr>
            <p:cNvSpPr/>
            <p:nvPr/>
          </p:nvSpPr>
          <p:spPr>
            <a:xfrm>
              <a:off x="5922020" y="3510269"/>
              <a:ext cx="1203870" cy="217880"/>
            </a:xfrm>
            <a:prstGeom prst="rect">
              <a:avLst/>
            </a:prstGeom>
          </p:spPr>
          <p:txBody>
            <a:bodyPr wrap="square">
              <a:spAutoFit/>
            </a:bodyPr>
            <a:lstStyle/>
            <a:p>
              <a:pPr algn="ctr">
                <a:defRPr/>
              </a:pPr>
              <a:r>
                <a:rPr lang="en-US" alt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rPr>
                <a:t>Kubernetes Cluster </a:t>
              </a:r>
              <a:endParaRPr lang="en-US" sz="800" kern="0">
                <a:ln>
                  <a:solidFill>
                    <a:srgbClr val="FFFFFF">
                      <a:alpha val="0"/>
                    </a:srgbClr>
                  </a:solidFill>
                </a:ln>
                <a:gradFill>
                  <a:gsLst>
                    <a:gs pos="83000">
                      <a:srgbClr val="243A5E"/>
                    </a:gs>
                    <a:gs pos="100000">
                      <a:srgbClr val="243A5E"/>
                    </a:gs>
                  </a:gsLst>
                  <a:lin ang="5400000" scaled="1"/>
                </a:gradFill>
                <a:latin typeface="Segoe UI Semibold"/>
                <a:cs typeface="Segoe UI Semibold" charset="0"/>
              </a:endParaRPr>
            </a:p>
          </p:txBody>
        </p:sp>
        <p:cxnSp>
          <p:nvCxnSpPr>
            <p:cNvPr id="487" name="Straight Arrow Connector 486">
              <a:extLst>
                <a:ext uri="{FF2B5EF4-FFF2-40B4-BE49-F238E27FC236}">
                  <a16:creationId xmlns:a16="http://schemas.microsoft.com/office/drawing/2014/main" id="{24024356-77BC-417D-A048-8DFD86A434BF}"/>
                </a:ext>
                <a:ext uri="{C183D7F6-B498-43B3-948B-1728B52AA6E4}">
                  <adec:decorative xmlns:adec="http://schemas.microsoft.com/office/drawing/2017/decorative" val="1"/>
                </a:ext>
              </a:extLst>
            </p:cNvPr>
            <p:cNvCxnSpPr>
              <a:cxnSpLocks/>
            </p:cNvCxnSpPr>
            <p:nvPr/>
          </p:nvCxnSpPr>
          <p:spPr>
            <a:xfrm flipH="1">
              <a:off x="3141721" y="3868287"/>
              <a:ext cx="1127456" cy="40457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86CFE07-20B5-4064-A1B0-93D991E4258E}"/>
                </a:ext>
                <a:ext uri="{C183D7F6-B498-43B3-948B-1728B52AA6E4}">
                  <adec:decorative xmlns:adec="http://schemas.microsoft.com/office/drawing/2017/decorative" val="1"/>
                </a:ext>
              </a:extLst>
            </p:cNvPr>
            <p:cNvCxnSpPr>
              <a:cxnSpLocks/>
            </p:cNvCxnSpPr>
            <p:nvPr/>
          </p:nvCxnSpPr>
          <p:spPr>
            <a:xfrm>
              <a:off x="4260253" y="3853468"/>
              <a:ext cx="1087111" cy="435147"/>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3C72FECE-10C0-441D-829D-4F6CF28926B2}"/>
                </a:ext>
                <a:ext uri="{C183D7F6-B498-43B3-948B-1728B52AA6E4}">
                  <adec:decorative xmlns:adec="http://schemas.microsoft.com/office/drawing/2017/decorative" val="1"/>
                </a:ext>
              </a:extLst>
            </p:cNvPr>
            <p:cNvCxnSpPr>
              <a:cxnSpLocks/>
            </p:cNvCxnSpPr>
            <p:nvPr/>
          </p:nvCxnSpPr>
          <p:spPr>
            <a:xfrm flipH="1" flipV="1">
              <a:off x="4279843" y="3863703"/>
              <a:ext cx="481" cy="424911"/>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42C51D0E-5BF0-4B35-9128-AC87EC64F2A9}"/>
                </a:ext>
                <a:ext uri="{C183D7F6-B498-43B3-948B-1728B52AA6E4}">
                  <adec:decorative xmlns:adec="http://schemas.microsoft.com/office/drawing/2017/decorative" val="1"/>
                </a:ext>
              </a:extLst>
            </p:cNvPr>
            <p:cNvCxnSpPr>
              <a:cxnSpLocks/>
            </p:cNvCxnSpPr>
            <p:nvPr/>
          </p:nvCxnSpPr>
          <p:spPr>
            <a:xfrm flipH="1">
              <a:off x="1242601" y="3861406"/>
              <a:ext cx="3037722" cy="1729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54" name="Picture 3" descr="Image result for ci cd icon">
              <a:hlinkClick r:id="rId4"/>
              <a:extLst>
                <a:ext uri="{FF2B5EF4-FFF2-40B4-BE49-F238E27FC236}">
                  <a16:creationId xmlns:a16="http://schemas.microsoft.com/office/drawing/2014/main" id="{B0FBD82E-9047-4E15-AECD-55E1079029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34" y="1752040"/>
              <a:ext cx="620429" cy="567627"/>
            </a:xfrm>
            <a:prstGeom prst="rect">
              <a:avLst/>
            </a:prstGeom>
            <a:noFill/>
            <a:extLst>
              <a:ext uri="{909E8E84-426E-40DD-AFC4-6F175D3DCCD1}">
                <a14:hiddenFill xmlns:a14="http://schemas.microsoft.com/office/drawing/2010/main">
                  <a:solidFill>
                    <a:srgbClr val="FFFFFF"/>
                  </a:solidFill>
                </a14:hiddenFill>
              </a:ext>
            </a:extLst>
          </p:spPr>
        </p:pic>
        <p:sp>
          <p:nvSpPr>
            <p:cNvPr id="170" name="Freeform: Shape 169">
              <a:extLst>
                <a:ext uri="{FF2B5EF4-FFF2-40B4-BE49-F238E27FC236}">
                  <a16:creationId xmlns:a16="http://schemas.microsoft.com/office/drawing/2014/main" id="{D0F23340-E5B7-44ED-83B6-BF8BC0988D6A}"/>
                </a:ext>
                <a:ext uri="{C183D7F6-B498-43B3-948B-1728B52AA6E4}">
                  <adec:decorative xmlns:adec="http://schemas.microsoft.com/office/drawing/2017/decorative" val="1"/>
                </a:ext>
              </a:extLst>
            </p:cNvPr>
            <p:cNvSpPr/>
            <p:nvPr/>
          </p:nvSpPr>
          <p:spPr bwMode="white">
            <a:xfrm>
              <a:off x="4089604" y="1327497"/>
              <a:ext cx="938340" cy="519498"/>
            </a:xfrm>
            <a:custGeom>
              <a:avLst/>
              <a:gdLst>
                <a:gd name="connsiteX0" fmla="*/ 1356303 w 2752725"/>
                <a:gd name="connsiteY0" fmla="*/ 0 h 1524000"/>
                <a:gd name="connsiteX1" fmla="*/ 1952568 w 2752725"/>
                <a:gd name="connsiteY1" fmla="*/ 398145 h 1524000"/>
                <a:gd name="connsiteX2" fmla="*/ 1960188 w 2752725"/>
                <a:gd name="connsiteY2" fmla="*/ 416243 h 1524000"/>
                <a:gd name="connsiteX3" fmla="*/ 2010671 w 2752725"/>
                <a:gd name="connsiteY3" fmla="*/ 398145 h 1524000"/>
                <a:gd name="connsiteX4" fmla="*/ 2180216 w 2752725"/>
                <a:gd name="connsiteY4" fmla="*/ 372428 h 1524000"/>
                <a:gd name="connsiteX5" fmla="*/ 2755526 w 2752725"/>
                <a:gd name="connsiteY5" fmla="*/ 947738 h 1524000"/>
                <a:gd name="connsiteX6" fmla="*/ 2238318 w 2752725"/>
                <a:gd name="connsiteY6" fmla="*/ 1519238 h 1524000"/>
                <a:gd name="connsiteX7" fmla="*/ 2194503 w 2752725"/>
                <a:gd name="connsiteY7" fmla="*/ 1523048 h 1524000"/>
                <a:gd name="connsiteX8" fmla="*/ 2172596 w 2752725"/>
                <a:gd name="connsiteY8" fmla="*/ 1523048 h 1524000"/>
                <a:gd name="connsiteX9" fmla="*/ 321888 w 2752725"/>
                <a:gd name="connsiteY9" fmla="*/ 1523048 h 1524000"/>
                <a:gd name="connsiteX10" fmla="*/ 296171 w 2752725"/>
                <a:gd name="connsiteY10" fmla="*/ 1526857 h 1524000"/>
                <a:gd name="connsiteX11" fmla="*/ 234258 w 2752725"/>
                <a:gd name="connsiteY11" fmla="*/ 1516380 h 1524000"/>
                <a:gd name="connsiteX12" fmla="*/ 10421 w 2752725"/>
                <a:gd name="connsiteY12" fmla="*/ 1128713 h 1524000"/>
                <a:gd name="connsiteX13" fmla="*/ 332365 w 2752725"/>
                <a:gd name="connsiteY13" fmla="*/ 893445 h 1524000"/>
                <a:gd name="connsiteX14" fmla="*/ 358083 w 2752725"/>
                <a:gd name="connsiteY14" fmla="*/ 901065 h 1524000"/>
                <a:gd name="connsiteX15" fmla="*/ 350463 w 2752725"/>
                <a:gd name="connsiteY15" fmla="*/ 861060 h 1524000"/>
                <a:gd name="connsiteX16" fmla="*/ 397135 w 2752725"/>
                <a:gd name="connsiteY16" fmla="*/ 647700 h 1524000"/>
                <a:gd name="connsiteX17" fmla="*/ 693363 w 2752725"/>
                <a:gd name="connsiteY17" fmla="*/ 462915 h 1524000"/>
                <a:gd name="connsiteX18" fmla="*/ 737178 w 2752725"/>
                <a:gd name="connsiteY18" fmla="*/ 462915 h 1524000"/>
                <a:gd name="connsiteX19" fmla="*/ 737178 w 2752725"/>
                <a:gd name="connsiteY19" fmla="*/ 459105 h 1524000"/>
                <a:gd name="connsiteX20" fmla="*/ 1356303 w 2752725"/>
                <a:gd name="connsiteY20" fmla="*/ 0 h 1524000"/>
                <a:gd name="connsiteX21" fmla="*/ 1356303 w 2752725"/>
                <a:gd name="connsiteY21"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52725" h="1524000">
                  <a:moveTo>
                    <a:pt x="1356303" y="0"/>
                  </a:moveTo>
                  <a:cubicBezTo>
                    <a:pt x="1623956" y="0"/>
                    <a:pt x="1855413" y="166688"/>
                    <a:pt x="1952568" y="398145"/>
                  </a:cubicBezTo>
                  <a:cubicBezTo>
                    <a:pt x="1960188" y="416243"/>
                    <a:pt x="1960188" y="416243"/>
                    <a:pt x="1960188" y="416243"/>
                  </a:cubicBezTo>
                  <a:cubicBezTo>
                    <a:pt x="2010671" y="398145"/>
                    <a:pt x="2010671" y="398145"/>
                    <a:pt x="2010671" y="398145"/>
                  </a:cubicBezTo>
                  <a:cubicBezTo>
                    <a:pt x="2064963" y="380047"/>
                    <a:pt x="2123066" y="372428"/>
                    <a:pt x="2180216" y="372428"/>
                  </a:cubicBezTo>
                  <a:cubicBezTo>
                    <a:pt x="2498351" y="372428"/>
                    <a:pt x="2755526" y="629603"/>
                    <a:pt x="2755526" y="947738"/>
                  </a:cubicBezTo>
                  <a:cubicBezTo>
                    <a:pt x="2755526" y="1244918"/>
                    <a:pt x="2527878" y="1490663"/>
                    <a:pt x="2238318" y="1519238"/>
                  </a:cubicBezTo>
                  <a:cubicBezTo>
                    <a:pt x="2194503" y="1523048"/>
                    <a:pt x="2194503" y="1523048"/>
                    <a:pt x="2194503" y="1523048"/>
                  </a:cubicBezTo>
                  <a:cubicBezTo>
                    <a:pt x="2172596" y="1523048"/>
                    <a:pt x="2172596" y="1523048"/>
                    <a:pt x="2172596" y="1523048"/>
                  </a:cubicBezTo>
                  <a:cubicBezTo>
                    <a:pt x="321888" y="1523048"/>
                    <a:pt x="321888" y="1523048"/>
                    <a:pt x="321888" y="1523048"/>
                  </a:cubicBezTo>
                  <a:cubicBezTo>
                    <a:pt x="296171" y="1526857"/>
                    <a:pt x="296171" y="1526857"/>
                    <a:pt x="296171" y="1526857"/>
                  </a:cubicBezTo>
                  <a:cubicBezTo>
                    <a:pt x="274263" y="1523048"/>
                    <a:pt x="252355" y="1519238"/>
                    <a:pt x="234258" y="1516380"/>
                  </a:cubicBezTo>
                  <a:cubicBezTo>
                    <a:pt x="64713" y="1469707"/>
                    <a:pt x="-33395" y="1299210"/>
                    <a:pt x="10421" y="1128713"/>
                  </a:cubicBezTo>
                  <a:cubicBezTo>
                    <a:pt x="50425" y="980122"/>
                    <a:pt x="187585" y="885825"/>
                    <a:pt x="332365" y="893445"/>
                  </a:cubicBezTo>
                  <a:cubicBezTo>
                    <a:pt x="358083" y="901065"/>
                    <a:pt x="358083" y="901065"/>
                    <a:pt x="358083" y="901065"/>
                  </a:cubicBezTo>
                  <a:cubicBezTo>
                    <a:pt x="350463" y="861060"/>
                    <a:pt x="350463" y="861060"/>
                    <a:pt x="350463" y="861060"/>
                  </a:cubicBezTo>
                  <a:cubicBezTo>
                    <a:pt x="346653" y="788670"/>
                    <a:pt x="360940" y="716280"/>
                    <a:pt x="397135" y="647700"/>
                  </a:cubicBezTo>
                  <a:cubicBezTo>
                    <a:pt x="461905" y="535305"/>
                    <a:pt x="574300" y="470535"/>
                    <a:pt x="693363" y="462915"/>
                  </a:cubicBezTo>
                  <a:cubicBezTo>
                    <a:pt x="737178" y="462915"/>
                    <a:pt x="737178" y="462915"/>
                    <a:pt x="737178" y="462915"/>
                  </a:cubicBezTo>
                  <a:cubicBezTo>
                    <a:pt x="737178" y="459105"/>
                    <a:pt x="737178" y="459105"/>
                    <a:pt x="737178" y="459105"/>
                  </a:cubicBezTo>
                  <a:cubicBezTo>
                    <a:pt x="820998" y="191453"/>
                    <a:pt x="1066743" y="0"/>
                    <a:pt x="1356303" y="0"/>
                  </a:cubicBezTo>
                  <a:lnTo>
                    <a:pt x="1356303" y="0"/>
                  </a:lnTo>
                  <a:close/>
                </a:path>
              </a:pathLst>
            </a:custGeom>
            <a:solidFill>
              <a:schemeClr val="bg2"/>
            </a:solidFill>
            <a:ln w="9525" cap="flat">
              <a:noFill/>
              <a:prstDash val="solid"/>
              <a:miter/>
            </a:ln>
          </p:spPr>
          <p:txBody>
            <a:bodyPr rtlCol="0" anchor="ctr"/>
            <a:lstStyle/>
            <a:p>
              <a:pPr defTabSz="219427">
                <a:defRPr/>
              </a:pPr>
              <a:endParaRPr lang="en-US" sz="864" kern="0">
                <a:solidFill>
                  <a:srgbClr val="FFFFFF"/>
                </a:solidFill>
                <a:latin typeface="Segoe UI"/>
              </a:endParaRPr>
            </a:p>
          </p:txBody>
        </p:sp>
        <p:grpSp>
          <p:nvGrpSpPr>
            <p:cNvPr id="13" name="Group 12">
              <a:extLst>
                <a:ext uri="{FF2B5EF4-FFF2-40B4-BE49-F238E27FC236}">
                  <a16:creationId xmlns:a16="http://schemas.microsoft.com/office/drawing/2014/main" id="{88C5EBC4-241E-4D64-8CA3-72FCF517992A}"/>
                </a:ext>
                <a:ext uri="{C183D7F6-B498-43B3-948B-1728B52AA6E4}">
                  <adec:decorative xmlns:adec="http://schemas.microsoft.com/office/drawing/2017/decorative" val="1"/>
                </a:ext>
              </a:extLst>
            </p:cNvPr>
            <p:cNvGrpSpPr/>
            <p:nvPr/>
          </p:nvGrpSpPr>
          <p:grpSpPr>
            <a:xfrm>
              <a:off x="546651" y="4823069"/>
              <a:ext cx="594798" cy="594798"/>
              <a:chOff x="11060963" y="1633206"/>
              <a:chExt cx="594798" cy="594798"/>
            </a:xfrm>
          </p:grpSpPr>
          <p:sp>
            <p:nvSpPr>
              <p:cNvPr id="171" name="Oval 170">
                <a:extLst>
                  <a:ext uri="{FF2B5EF4-FFF2-40B4-BE49-F238E27FC236}">
                    <a16:creationId xmlns:a16="http://schemas.microsoft.com/office/drawing/2014/main" id="{5A9043A1-0CEF-49F0-AA5A-4915CE99EFA4}"/>
                  </a:ext>
                </a:extLst>
              </p:cNvPr>
              <p:cNvSpPr/>
              <p:nvPr/>
            </p:nvSpPr>
            <p:spPr bwMode="auto">
              <a:xfrm>
                <a:off x="11060963" y="1633206"/>
                <a:ext cx="594798" cy="59479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172" name="people_4">
                <a:extLst>
                  <a:ext uri="{FF2B5EF4-FFF2-40B4-BE49-F238E27FC236}">
                    <a16:creationId xmlns:a16="http://schemas.microsoft.com/office/drawing/2014/main" id="{BABA95AE-A110-47F1-BBD0-ED19B06422BE}"/>
                  </a:ext>
                </a:extLst>
              </p:cNvPr>
              <p:cNvSpPr>
                <a:spLocks noChangeAspect="1" noEditPoints="1"/>
              </p:cNvSpPr>
              <p:nvPr/>
            </p:nvSpPr>
            <p:spPr bwMode="auto">
              <a:xfrm>
                <a:off x="11240873" y="1799255"/>
                <a:ext cx="234977" cy="262699"/>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defTabSz="914225">
                  <a:defRPr/>
                </a:pPr>
                <a:endParaRPr lang="en-US" sz="1729">
                  <a:solidFill>
                    <a:srgbClr val="000000"/>
                  </a:solidFill>
                  <a:latin typeface="Segoe UI"/>
                </a:endParaRPr>
              </a:p>
            </p:txBody>
          </p:sp>
        </p:grpSp>
      </p:grpSp>
      <p:sp>
        <p:nvSpPr>
          <p:cNvPr id="93" name="Content Placeholder 51">
            <a:extLst>
              <a:ext uri="{FF2B5EF4-FFF2-40B4-BE49-F238E27FC236}">
                <a16:creationId xmlns:a16="http://schemas.microsoft.com/office/drawing/2014/main" id="{B6A05BF5-8A2F-4F70-B836-B02544DE3529}"/>
              </a:ext>
            </a:extLst>
          </p:cNvPr>
          <p:cNvSpPr txBox="1">
            <a:spLocks/>
          </p:cNvSpPr>
          <p:nvPr/>
        </p:nvSpPr>
        <p:spPr>
          <a:xfrm>
            <a:off x="7932854" y="2646707"/>
            <a:ext cx="3835783" cy="236564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67">
              <a:spcAft>
                <a:spcPts val="1200"/>
              </a:spcAft>
              <a:buFont typeface="Wingdings" panose="05000000000000000000" pitchFamily="2" charset="2"/>
              <a:buChar char="§"/>
              <a:defRPr/>
            </a:pPr>
            <a:r>
              <a:rPr lang="en-US" sz="1961" dirty="0">
                <a:solidFill>
                  <a:srgbClr val="000000"/>
                </a:solidFill>
                <a:latin typeface="Segoe UI"/>
                <a:cs typeface="Arial" charset="0"/>
              </a:rPr>
              <a:t>Abuse over-permissive roles\SA</a:t>
            </a:r>
          </a:p>
          <a:p>
            <a:pPr>
              <a:spcAft>
                <a:spcPts val="1200"/>
              </a:spcAft>
              <a:buFont typeface="Wingdings" panose="05000000000000000000" pitchFamily="2" charset="2"/>
              <a:buChar char="§"/>
              <a:defRPr/>
            </a:pPr>
            <a:r>
              <a:rPr lang="en-US" sz="1961" dirty="0">
                <a:solidFill>
                  <a:srgbClr val="000000"/>
                </a:solidFill>
                <a:cs typeface="Arial" charset="0"/>
              </a:rPr>
              <a:t>Exploit vulnerable</a:t>
            </a:r>
            <a:r>
              <a:rPr lang="en-US" sz="1961" dirty="0">
                <a:solidFill>
                  <a:srgbClr val="000000"/>
                </a:solidFill>
                <a:latin typeface="Segoe UI"/>
                <a:cs typeface="Arial" charset="0"/>
              </a:rPr>
              <a:t> images</a:t>
            </a:r>
          </a:p>
          <a:p>
            <a:pPr>
              <a:spcAft>
                <a:spcPts val="1200"/>
              </a:spcAft>
              <a:buFont typeface="Wingdings" panose="05000000000000000000" pitchFamily="2" charset="2"/>
              <a:buChar char="§"/>
              <a:defRPr/>
            </a:pPr>
            <a:r>
              <a:rPr lang="en-US" sz="1961" dirty="0">
                <a:solidFill>
                  <a:srgbClr val="000000"/>
                </a:solidFill>
                <a:cs typeface="Arial" charset="0"/>
              </a:rPr>
              <a:t>Deploy backdoor containers</a:t>
            </a:r>
            <a:endParaRPr lang="en-US" sz="1961" dirty="0">
              <a:solidFill>
                <a:srgbClr val="000000"/>
              </a:solidFill>
              <a:latin typeface="Segoe UI"/>
              <a:cs typeface="Arial" charset="0"/>
            </a:endParaRPr>
          </a:p>
          <a:p>
            <a:pPr defTabSz="914367">
              <a:spcAft>
                <a:spcPts val="1200"/>
              </a:spcAft>
              <a:buFont typeface="Wingdings" panose="05000000000000000000" pitchFamily="2" charset="2"/>
              <a:buChar char="§"/>
              <a:defRPr/>
            </a:pPr>
            <a:r>
              <a:rPr lang="en-US" sz="1961" dirty="0">
                <a:solidFill>
                  <a:srgbClr val="000000"/>
                </a:solidFill>
                <a:latin typeface="Segoe UI"/>
                <a:cs typeface="Arial" charset="0"/>
              </a:rPr>
              <a:t>Exploit application </a:t>
            </a:r>
          </a:p>
          <a:p>
            <a:pPr>
              <a:spcAft>
                <a:spcPts val="1200"/>
              </a:spcAft>
              <a:buFont typeface="Wingdings" panose="05000000000000000000" pitchFamily="2" charset="2"/>
              <a:buChar char="§"/>
              <a:defRPr/>
            </a:pPr>
            <a:r>
              <a:rPr lang="en-US" sz="1961" dirty="0">
                <a:solidFill>
                  <a:srgbClr val="000000"/>
                </a:solidFill>
                <a:cs typeface="Arial" charset="0"/>
              </a:rPr>
              <a:t>Escape to the host  </a:t>
            </a:r>
          </a:p>
        </p:txBody>
      </p:sp>
      <p:sp>
        <p:nvSpPr>
          <p:cNvPr id="369" name="Rectangle 368">
            <a:extLst>
              <a:ext uri="{FF2B5EF4-FFF2-40B4-BE49-F238E27FC236}">
                <a16:creationId xmlns:a16="http://schemas.microsoft.com/office/drawing/2014/main" id="{DB177E6B-4B83-4CE8-8D00-0E3F8FEEE047}"/>
              </a:ext>
            </a:extLst>
          </p:cNvPr>
          <p:cNvSpPr/>
          <p:nvPr/>
        </p:nvSpPr>
        <p:spPr bwMode="auto">
          <a:xfrm>
            <a:off x="4050044" y="2554405"/>
            <a:ext cx="1449411" cy="201513"/>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Compromised Account</a:t>
            </a:r>
          </a:p>
        </p:txBody>
      </p:sp>
      <p:sp>
        <p:nvSpPr>
          <p:cNvPr id="370" name="Rectangle 369">
            <a:extLst>
              <a:ext uri="{FF2B5EF4-FFF2-40B4-BE49-F238E27FC236}">
                <a16:creationId xmlns:a16="http://schemas.microsoft.com/office/drawing/2014/main" id="{6ACCF7E9-33F1-467E-8E96-3D2A3B4DC5C6}"/>
              </a:ext>
            </a:extLst>
          </p:cNvPr>
          <p:cNvSpPr/>
          <p:nvPr/>
        </p:nvSpPr>
        <p:spPr bwMode="auto">
          <a:xfrm>
            <a:off x="1777765" y="2089069"/>
            <a:ext cx="1236360" cy="292491"/>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ea typeface="Segoe UI" pitchFamily="34" charset="0"/>
                <a:cs typeface="Segoe UI" pitchFamily="34" charset="0"/>
              </a:rPr>
              <a:t>Vulnerable or </a:t>
            </a:r>
            <a:r>
              <a:rPr lang="en-US" sz="900" b="1">
                <a:solidFill>
                  <a:srgbClr val="000000"/>
                </a:solidFill>
                <a:latin typeface="Segoe UI"/>
                <a:cs typeface="Segoe UI" pitchFamily="34" charset="0"/>
              </a:rPr>
              <a:t>miss-configured</a:t>
            </a:r>
            <a:r>
              <a:rPr lang="en-US" sz="900" b="1">
                <a:solidFill>
                  <a:srgbClr val="000000"/>
                </a:solidFill>
                <a:latin typeface="Segoe UI"/>
                <a:ea typeface="Segoe UI" pitchFamily="34" charset="0"/>
                <a:cs typeface="Segoe UI" pitchFamily="34" charset="0"/>
              </a:rPr>
              <a:t> images</a:t>
            </a:r>
          </a:p>
        </p:txBody>
      </p:sp>
      <p:sp>
        <p:nvSpPr>
          <p:cNvPr id="372" name="Rectangle 371">
            <a:extLst>
              <a:ext uri="{FF2B5EF4-FFF2-40B4-BE49-F238E27FC236}">
                <a16:creationId xmlns:a16="http://schemas.microsoft.com/office/drawing/2014/main" id="{233978AE-1D78-40C0-9C55-65B421F50526}"/>
              </a:ext>
            </a:extLst>
          </p:cNvPr>
          <p:cNvSpPr/>
          <p:nvPr/>
        </p:nvSpPr>
        <p:spPr bwMode="auto">
          <a:xfrm>
            <a:off x="3448879" y="5901732"/>
            <a:ext cx="1971550" cy="193515"/>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7" tIns="146284" rIns="91427"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Environment misconfiguration</a:t>
            </a:r>
          </a:p>
        </p:txBody>
      </p:sp>
      <p:sp>
        <p:nvSpPr>
          <p:cNvPr id="374" name="Rectangle 373">
            <a:extLst>
              <a:ext uri="{FF2B5EF4-FFF2-40B4-BE49-F238E27FC236}">
                <a16:creationId xmlns:a16="http://schemas.microsoft.com/office/drawing/2014/main" id="{040D80C7-E79A-4B66-AAD8-18C21B19DE79}"/>
              </a:ext>
            </a:extLst>
          </p:cNvPr>
          <p:cNvSpPr/>
          <p:nvPr/>
        </p:nvSpPr>
        <p:spPr bwMode="auto">
          <a:xfrm>
            <a:off x="4095852" y="3521625"/>
            <a:ext cx="1441984" cy="173882"/>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Unauthorized Traffic </a:t>
            </a:r>
          </a:p>
        </p:txBody>
      </p:sp>
      <p:sp>
        <p:nvSpPr>
          <p:cNvPr id="376" name="Rectangle 375">
            <a:extLst>
              <a:ext uri="{FF2B5EF4-FFF2-40B4-BE49-F238E27FC236}">
                <a16:creationId xmlns:a16="http://schemas.microsoft.com/office/drawing/2014/main" id="{01BCCD96-052F-4995-9661-6C572880233C}"/>
              </a:ext>
            </a:extLst>
          </p:cNvPr>
          <p:cNvSpPr/>
          <p:nvPr/>
        </p:nvSpPr>
        <p:spPr bwMode="auto">
          <a:xfrm>
            <a:off x="5865642" y="5017442"/>
            <a:ext cx="1306263" cy="154901"/>
          </a:xfrm>
          <a:prstGeom prst="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7" tIns="146284" rIns="91427"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Node Level Attack</a:t>
            </a:r>
          </a:p>
        </p:txBody>
      </p:sp>
      <p:sp>
        <p:nvSpPr>
          <p:cNvPr id="492" name="Title 7">
            <a:extLst>
              <a:ext uri="{FF2B5EF4-FFF2-40B4-BE49-F238E27FC236}">
                <a16:creationId xmlns:a16="http://schemas.microsoft.com/office/drawing/2014/main" id="{53CAA565-58DE-4241-A7ED-68070B6130E5}"/>
              </a:ext>
            </a:extLst>
          </p:cNvPr>
          <p:cNvSpPr txBox="1">
            <a:spLocks/>
          </p:cNvSpPr>
          <p:nvPr/>
        </p:nvSpPr>
        <p:spPr>
          <a:xfrm>
            <a:off x="7820794" y="2087900"/>
            <a:ext cx="4026076" cy="362072"/>
          </a:xfrm>
          <a:prstGeom prst="rect">
            <a:avLst/>
          </a:prstGeom>
        </p:spPr>
        <p:txBody>
          <a:bodyPr vert="horz" wrap="square" lIns="0" tIns="0" rIns="0" bIns="0" rtlCol="0" anchor="t">
            <a:spAutoFit/>
          </a:bodyPr>
          <a:lstStyle>
            <a:lvl1pPr algn="l" defTabSz="951304" rtl="0" eaLnBrk="1" latinLnBrk="0" hangingPunct="1">
              <a:lnSpc>
                <a:spcPct val="100000"/>
              </a:lnSpc>
              <a:spcBef>
                <a:spcPct val="0"/>
              </a:spcBef>
              <a:buNone/>
              <a:defRPr lang="en-US" sz="3264" b="0" kern="1200" cap="none" spc="-51" baseline="0">
                <a:ln w="3175">
                  <a:noFill/>
                </a:ln>
                <a:solidFill>
                  <a:schemeClr val="tx1"/>
                </a:solidFill>
                <a:effectLst/>
                <a:latin typeface="+mj-lt"/>
                <a:ea typeface="+mn-ea"/>
                <a:cs typeface="Segoe UI" pitchFamily="34" charset="0"/>
              </a:defRPr>
            </a:lvl1pPr>
          </a:lstStyle>
          <a:p>
            <a:pPr defTabSz="932563">
              <a:defRPr/>
            </a:pPr>
            <a:r>
              <a:rPr lang="en-US" sz="2353" spc="-50">
                <a:solidFill>
                  <a:srgbClr val="0078D4"/>
                </a:solidFill>
                <a:latin typeface="Segoe UI Semibold"/>
              </a:rPr>
              <a:t>Common attack techniques </a:t>
            </a:r>
          </a:p>
        </p:txBody>
      </p:sp>
      <p:pic>
        <p:nvPicPr>
          <p:cNvPr id="153" name="Graphic 152">
            <a:extLst>
              <a:ext uri="{FF2B5EF4-FFF2-40B4-BE49-F238E27FC236}">
                <a16:creationId xmlns:a16="http://schemas.microsoft.com/office/drawing/2014/main" id="{89BB93AE-271A-40CD-A0F6-77245DE44BC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7111" y="2033843"/>
            <a:ext cx="321674" cy="321674"/>
          </a:xfrm>
          <a:prstGeom prst="rect">
            <a:avLst/>
          </a:prstGeom>
        </p:spPr>
      </p:pic>
      <p:pic>
        <p:nvPicPr>
          <p:cNvPr id="157" name="Graphic 156">
            <a:extLst>
              <a:ext uri="{FF2B5EF4-FFF2-40B4-BE49-F238E27FC236}">
                <a16:creationId xmlns:a16="http://schemas.microsoft.com/office/drawing/2014/main" id="{567D11A2-C57B-42A7-BB78-F685F102E58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52082" y="2476922"/>
            <a:ext cx="321674" cy="321674"/>
          </a:xfrm>
          <a:prstGeom prst="rect">
            <a:avLst/>
          </a:prstGeom>
        </p:spPr>
      </p:pic>
      <p:pic>
        <p:nvPicPr>
          <p:cNvPr id="166" name="Graphic 165">
            <a:extLst>
              <a:ext uri="{FF2B5EF4-FFF2-40B4-BE49-F238E27FC236}">
                <a16:creationId xmlns:a16="http://schemas.microsoft.com/office/drawing/2014/main" id="{7EFE3CFC-4113-4CFB-91EA-28D7ECD79E3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588" y="3439661"/>
            <a:ext cx="321674" cy="321674"/>
          </a:xfrm>
          <a:prstGeom prst="rect">
            <a:avLst/>
          </a:prstGeom>
        </p:spPr>
      </p:pic>
      <p:pic>
        <p:nvPicPr>
          <p:cNvPr id="167" name="Graphic 166">
            <a:extLst>
              <a:ext uri="{FF2B5EF4-FFF2-40B4-BE49-F238E27FC236}">
                <a16:creationId xmlns:a16="http://schemas.microsoft.com/office/drawing/2014/main" id="{B4EC6EBC-8EE1-4E58-982E-06C8E8427C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585" y="4693549"/>
            <a:ext cx="321674" cy="321674"/>
          </a:xfrm>
          <a:prstGeom prst="rect">
            <a:avLst/>
          </a:prstGeom>
        </p:spPr>
      </p:pic>
      <p:sp>
        <p:nvSpPr>
          <p:cNvPr id="371" name="Rectangle 370">
            <a:extLst>
              <a:ext uri="{FF2B5EF4-FFF2-40B4-BE49-F238E27FC236}">
                <a16:creationId xmlns:a16="http://schemas.microsoft.com/office/drawing/2014/main" id="{1874005F-F11A-4015-B35F-6F0480C5D11B}"/>
              </a:ext>
            </a:extLst>
          </p:cNvPr>
          <p:cNvSpPr/>
          <p:nvPr/>
        </p:nvSpPr>
        <p:spPr bwMode="auto">
          <a:xfrm>
            <a:off x="1538711" y="4786116"/>
            <a:ext cx="1206915" cy="197181"/>
          </a:xfrm>
          <a:prstGeom prst="rect">
            <a:avLst/>
          </a:prstGeom>
          <a:solidFill>
            <a:schemeClr val="bg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900" b="1">
                <a:solidFill>
                  <a:srgbClr val="000000"/>
                </a:solidFill>
                <a:latin typeface="Segoe UI"/>
                <a:cs typeface="Segoe UI" pitchFamily="34" charset="0"/>
              </a:rPr>
              <a:t>App Level Attack</a:t>
            </a:r>
          </a:p>
        </p:txBody>
      </p:sp>
      <p:pic>
        <p:nvPicPr>
          <p:cNvPr id="168" name="Graphic 167">
            <a:extLst>
              <a:ext uri="{FF2B5EF4-FFF2-40B4-BE49-F238E27FC236}">
                <a16:creationId xmlns:a16="http://schemas.microsoft.com/office/drawing/2014/main" id="{BDC4B06A-BA2A-4BFA-8830-D767A05883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6104" y="4932184"/>
            <a:ext cx="321674" cy="321674"/>
          </a:xfrm>
          <a:prstGeom prst="rect">
            <a:avLst/>
          </a:prstGeom>
        </p:spPr>
      </p:pic>
      <p:pic>
        <p:nvPicPr>
          <p:cNvPr id="169" name="Graphic 168">
            <a:extLst>
              <a:ext uri="{FF2B5EF4-FFF2-40B4-BE49-F238E27FC236}">
                <a16:creationId xmlns:a16="http://schemas.microsoft.com/office/drawing/2014/main" id="{B7D3C072-0A0A-48C6-913B-4A017995D65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3801" y="5830537"/>
            <a:ext cx="321674" cy="321674"/>
          </a:xfrm>
          <a:prstGeom prst="rect">
            <a:avLst/>
          </a:prstGeom>
        </p:spPr>
      </p:pic>
    </p:spTree>
    <p:extLst>
      <p:ext uri="{BB962C8B-B14F-4D97-AF65-F5344CB8AC3E}">
        <p14:creationId xmlns:p14="http://schemas.microsoft.com/office/powerpoint/2010/main" val="425965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FD49-3C42-7EF9-00E3-0AFD5496A821}"/>
              </a:ext>
            </a:extLst>
          </p:cNvPr>
          <p:cNvSpPr>
            <a:spLocks noGrp="1"/>
          </p:cNvSpPr>
          <p:nvPr>
            <p:ph type="title"/>
          </p:nvPr>
        </p:nvSpPr>
        <p:spPr/>
        <p:txBody>
          <a:bodyPr/>
          <a:lstStyle/>
          <a:p>
            <a:r>
              <a:rPr lang="en-US" dirty="0">
                <a:cs typeface="Segoe UI"/>
              </a:rPr>
              <a:t>Security Recommendations</a:t>
            </a:r>
            <a:endParaRPr lang="en-US" dirty="0"/>
          </a:p>
        </p:txBody>
      </p:sp>
      <p:graphicFrame>
        <p:nvGraphicFramePr>
          <p:cNvPr id="3" name="Diagram 2">
            <a:extLst>
              <a:ext uri="{FF2B5EF4-FFF2-40B4-BE49-F238E27FC236}">
                <a16:creationId xmlns:a16="http://schemas.microsoft.com/office/drawing/2014/main" id="{C4BB2AAD-775B-863D-7DDB-75E98735BFBB}"/>
              </a:ext>
            </a:extLst>
          </p:cNvPr>
          <p:cNvGraphicFramePr/>
          <p:nvPr>
            <p:extLst>
              <p:ext uri="{D42A27DB-BD31-4B8C-83A1-F6EECF244321}">
                <p14:modId xmlns:p14="http://schemas.microsoft.com/office/powerpoint/2010/main" val="2289664229"/>
              </p:ext>
            </p:extLst>
          </p:nvPr>
        </p:nvGraphicFramePr>
        <p:xfrm>
          <a:off x="941722" y="1381397"/>
          <a:ext cx="10308555" cy="409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2B8C992-7CC7-353B-2181-29ABB5BA9CB7}"/>
              </a:ext>
            </a:extLst>
          </p:cNvPr>
          <p:cNvSpPr/>
          <p:nvPr/>
        </p:nvSpPr>
        <p:spPr bwMode="auto">
          <a:xfrm>
            <a:off x="1096955" y="5617029"/>
            <a:ext cx="9998087" cy="1045028"/>
          </a:xfrm>
          <a:prstGeom prst="rect">
            <a:avLst/>
          </a:prstGeom>
          <a:solidFill>
            <a:schemeClr val="tx2"/>
          </a:solidFill>
          <a:ln>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5713" tIns="146284" rIns="45713" bIns="146284"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32293" fontAlgn="base">
              <a:spcBef>
                <a:spcPct val="0"/>
              </a:spcBef>
              <a:spcAft>
                <a:spcPct val="0"/>
              </a:spcAft>
            </a:pPr>
            <a:r>
              <a:rPr lang="en-US" sz="1961" b="1" dirty="0">
                <a:solidFill>
                  <a:schemeClr val="bg1"/>
                </a:solidFill>
              </a:rPr>
              <a:t>The goal: </a:t>
            </a:r>
            <a:r>
              <a:rPr lang="en-US" sz="1961" dirty="0">
                <a:solidFill>
                  <a:schemeClr val="bg1"/>
                </a:solidFill>
              </a:rPr>
              <a:t>Ensure that container environment is running as intended, including protection of infrastructure, software supply chain, runtime, and everything in-between</a:t>
            </a:r>
          </a:p>
        </p:txBody>
      </p:sp>
    </p:spTree>
    <p:extLst>
      <p:ext uri="{BB962C8B-B14F-4D97-AF65-F5344CB8AC3E}">
        <p14:creationId xmlns:p14="http://schemas.microsoft.com/office/powerpoint/2010/main" val="35048740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42998-EA94-4FA2-A6F3-9EB067C25E21}"/>
              </a:ext>
            </a:extLst>
          </p:cNvPr>
          <p:cNvSpPr>
            <a:spLocks noGrp="1"/>
          </p:cNvSpPr>
          <p:nvPr>
            <p:ph type="title"/>
          </p:nvPr>
        </p:nvSpPr>
        <p:spPr/>
        <p:txBody>
          <a:bodyPr/>
          <a:lstStyle/>
          <a:p>
            <a:r>
              <a:rPr lang="en-US" dirty="0">
                <a:ea typeface="+mj-lt"/>
                <a:cs typeface="+mj-lt"/>
              </a:rPr>
              <a:t>Defender for Containers </a:t>
            </a:r>
            <a:endParaRPr lang="en-US" dirty="0"/>
          </a:p>
        </p:txBody>
      </p:sp>
    </p:spTree>
    <p:extLst>
      <p:ext uri="{BB962C8B-B14F-4D97-AF65-F5344CB8AC3E}">
        <p14:creationId xmlns:p14="http://schemas.microsoft.com/office/powerpoint/2010/main" val="38592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97292B-1445-423F-AF37-F56567E9CB27}"/>
              </a:ext>
            </a:extLst>
          </p:cNvPr>
          <p:cNvSpPr/>
          <p:nvPr/>
        </p:nvSpPr>
        <p:spPr bwMode="auto">
          <a:xfrm>
            <a:off x="229649" y="1941964"/>
            <a:ext cx="5413497"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179285"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Container Vulnerability Assessment </a:t>
            </a:r>
          </a:p>
          <a:p>
            <a:pPr defTabSz="932293" fontAlgn="base">
              <a:spcBef>
                <a:spcPct val="0"/>
              </a:spcBef>
              <a:spcAft>
                <a:spcPts val="600"/>
              </a:spcAft>
              <a:defRPr/>
            </a:pPr>
            <a:r>
              <a:rPr lang="en-US" sz="1600">
                <a:solidFill>
                  <a:srgbClr val="000000"/>
                </a:solidFill>
                <a:latin typeface="Segoe UI"/>
                <a:cs typeface="Segoe UI" pitchFamily="34" charset="0"/>
              </a:rPr>
              <a:t>Seamless deployment and configuration -      Discover ACR registries, scan all pushed images, continuous scanning of active images and visibility  to vulnerable images </a:t>
            </a:r>
          </a:p>
        </p:txBody>
      </p:sp>
      <p:sp>
        <p:nvSpPr>
          <p:cNvPr id="22" name="Oval 21">
            <a:extLst>
              <a:ext uri="{FF2B5EF4-FFF2-40B4-BE49-F238E27FC236}">
                <a16:creationId xmlns:a16="http://schemas.microsoft.com/office/drawing/2014/main" id="{56A7384D-AD7A-4523-98AF-C462715F7BCC}"/>
              </a:ext>
              <a:ext uri="{C183D7F6-B498-43B3-948B-1728B52AA6E4}">
                <adec:decorative xmlns:adec="http://schemas.microsoft.com/office/drawing/2017/decorative" val="1"/>
              </a:ext>
            </a:extLst>
          </p:cNvPr>
          <p:cNvSpPr/>
          <p:nvPr/>
        </p:nvSpPr>
        <p:spPr bwMode="auto">
          <a:xfrm>
            <a:off x="5206436" y="2329141"/>
            <a:ext cx="877009" cy="877009"/>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044B4CE5-CA2B-4563-B8AC-BA4BA89345E9}"/>
              </a:ext>
            </a:extLst>
          </p:cNvPr>
          <p:cNvSpPr/>
          <p:nvPr/>
        </p:nvSpPr>
        <p:spPr bwMode="auto">
          <a:xfrm>
            <a:off x="233239" y="4157203"/>
            <a:ext cx="5413496" cy="1778072"/>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268927"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Hardening Hosts, Cluster hygiene</a:t>
            </a:r>
          </a:p>
          <a:p>
            <a:pPr defTabSz="932293" fontAlgn="base">
              <a:spcBef>
                <a:spcPct val="0"/>
              </a:spcBef>
              <a:spcAft>
                <a:spcPts val="600"/>
              </a:spcAft>
              <a:defRPr/>
            </a:pPr>
            <a:r>
              <a:rPr lang="en-US" sz="1600">
                <a:solidFill>
                  <a:srgbClr val="000000"/>
                </a:solidFill>
                <a:latin typeface="Segoe UI"/>
                <a:cs typeface="Segoe UI" pitchFamily="34" charset="0"/>
              </a:rPr>
              <a:t>Harden &amp; audit AKS clusters according to Azure Security Benchmarks and follow Docker CIS benchmark on container nodes</a:t>
            </a:r>
          </a:p>
        </p:txBody>
      </p:sp>
      <p:grpSp>
        <p:nvGrpSpPr>
          <p:cNvPr id="27" name="Group 26" descr="Spot illustration of a wrench and screwdriver.">
            <a:extLst>
              <a:ext uri="{FF2B5EF4-FFF2-40B4-BE49-F238E27FC236}">
                <a16:creationId xmlns:a16="http://schemas.microsoft.com/office/drawing/2014/main" id="{B0344420-EA3E-427E-B61F-CD1738145713}"/>
              </a:ext>
            </a:extLst>
          </p:cNvPr>
          <p:cNvGrpSpPr/>
          <p:nvPr/>
        </p:nvGrpSpPr>
        <p:grpSpPr>
          <a:xfrm>
            <a:off x="5224498" y="4610061"/>
            <a:ext cx="877009" cy="877009"/>
            <a:chOff x="10732254" y="2215998"/>
            <a:chExt cx="877134" cy="877134"/>
          </a:xfrm>
        </p:grpSpPr>
        <p:sp>
          <p:nvSpPr>
            <p:cNvPr id="28" name="Oval 27">
              <a:extLst>
                <a:ext uri="{FF2B5EF4-FFF2-40B4-BE49-F238E27FC236}">
                  <a16:creationId xmlns:a16="http://schemas.microsoft.com/office/drawing/2014/main" id="{0B39F130-5F23-47BA-B940-7DACE8CDA454}"/>
                </a:ext>
                <a:ext uri="{C183D7F6-B498-43B3-948B-1728B52AA6E4}">
                  <adec:decorative xmlns:adec="http://schemas.microsoft.com/office/drawing/2017/decorative" val="1"/>
                </a:ext>
              </a:extLst>
            </p:cNvPr>
            <p:cNvSpPr/>
            <p:nvPr/>
          </p:nvSpPr>
          <p:spPr bwMode="auto">
            <a:xfrm>
              <a:off x="10732254" y="2215998"/>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pic>
          <p:nvPicPr>
            <p:cNvPr id="30" name="Graphic 29" descr="Spot illustration of a wrench and screwdriver.">
              <a:extLst>
                <a:ext uri="{FF2B5EF4-FFF2-40B4-BE49-F238E27FC236}">
                  <a16:creationId xmlns:a16="http://schemas.microsoft.com/office/drawing/2014/main" id="{D5C29559-441F-42A5-B2F1-3D536B5E95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2046" y="2425790"/>
              <a:ext cx="457550" cy="457550"/>
            </a:xfrm>
            <a:prstGeom prst="rect">
              <a:avLst/>
            </a:prstGeom>
          </p:spPr>
        </p:pic>
      </p:grpSp>
      <p:sp>
        <p:nvSpPr>
          <p:cNvPr id="31" name="Rectangle 30">
            <a:extLst>
              <a:ext uri="{FF2B5EF4-FFF2-40B4-BE49-F238E27FC236}">
                <a16:creationId xmlns:a16="http://schemas.microsoft.com/office/drawing/2014/main" id="{3A546CB8-3A3D-4077-9A36-F56FB5D5ECFD}"/>
              </a:ext>
            </a:extLst>
          </p:cNvPr>
          <p:cNvSpPr/>
          <p:nvPr/>
        </p:nvSpPr>
        <p:spPr bwMode="auto">
          <a:xfrm>
            <a:off x="6425482" y="1941964"/>
            <a:ext cx="5222363"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179285"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Runtime Protection</a:t>
            </a:r>
          </a:p>
          <a:p>
            <a:pPr defTabSz="932293" fontAlgn="base">
              <a:spcBef>
                <a:spcPct val="0"/>
              </a:spcBef>
              <a:spcAft>
                <a:spcPts val="600"/>
              </a:spcAft>
              <a:defRPr/>
            </a:pPr>
            <a:r>
              <a:rPr lang="en-US" sz="1600">
                <a:solidFill>
                  <a:srgbClr val="000000"/>
                </a:solidFill>
                <a:latin typeface="Segoe UI"/>
                <a:cs typeface="Segoe UI" pitchFamily="34" charset="0"/>
              </a:rPr>
              <a:t>Detect suspicious behavior in Kubernetes workloads via a unique agentless approach leveraging Kubernetes audit log, in addition to Kubernetes workers dedicated detections</a:t>
            </a:r>
          </a:p>
        </p:txBody>
      </p:sp>
      <p:grpSp>
        <p:nvGrpSpPr>
          <p:cNvPr id="32" name="Group 31" descr="Spot illustration of a clock with arrow going clock-wise and a blue shield with &quot;!&quot; on the bottom-right corner.">
            <a:extLst>
              <a:ext uri="{FF2B5EF4-FFF2-40B4-BE49-F238E27FC236}">
                <a16:creationId xmlns:a16="http://schemas.microsoft.com/office/drawing/2014/main" id="{D9375FEC-C0F0-4B61-8847-C7212F06F213}"/>
              </a:ext>
            </a:extLst>
          </p:cNvPr>
          <p:cNvGrpSpPr/>
          <p:nvPr/>
        </p:nvGrpSpPr>
        <p:grpSpPr>
          <a:xfrm>
            <a:off x="11206906" y="2412726"/>
            <a:ext cx="877009" cy="877009"/>
            <a:chOff x="10732254" y="3708005"/>
            <a:chExt cx="877134" cy="877134"/>
          </a:xfrm>
        </p:grpSpPr>
        <p:sp>
          <p:nvSpPr>
            <p:cNvPr id="33" name="Oval 32">
              <a:extLst>
                <a:ext uri="{FF2B5EF4-FFF2-40B4-BE49-F238E27FC236}">
                  <a16:creationId xmlns:a16="http://schemas.microsoft.com/office/drawing/2014/main" id="{13FF1776-2532-4AAA-BEE1-8B18FCB1B82C}"/>
                </a:ext>
                <a:ext uri="{C183D7F6-B498-43B3-948B-1728B52AA6E4}">
                  <adec:decorative xmlns:adec="http://schemas.microsoft.com/office/drawing/2017/decorative" val="1"/>
                </a:ext>
              </a:extLst>
            </p:cNvPr>
            <p:cNvSpPr/>
            <p:nvPr/>
          </p:nvSpPr>
          <p:spPr bwMode="auto">
            <a:xfrm>
              <a:off x="10732254" y="3708005"/>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34" name="Group 33" descr="Spot illustration of a clock with arrow going clock-wise and a blue shield with &quot;!&quot; on the bottom-right corner.">
              <a:extLst>
                <a:ext uri="{FF2B5EF4-FFF2-40B4-BE49-F238E27FC236}">
                  <a16:creationId xmlns:a16="http://schemas.microsoft.com/office/drawing/2014/main" id="{1DE17899-358C-41AA-B235-AF23BE33BBEF}"/>
                </a:ext>
              </a:extLst>
            </p:cNvPr>
            <p:cNvGrpSpPr/>
            <p:nvPr/>
          </p:nvGrpSpPr>
          <p:grpSpPr>
            <a:xfrm>
              <a:off x="10965047" y="3933445"/>
              <a:ext cx="480976" cy="426254"/>
              <a:chOff x="10900422" y="3881682"/>
              <a:chExt cx="610226" cy="540798"/>
            </a:xfrm>
          </p:grpSpPr>
          <p:pic>
            <p:nvPicPr>
              <p:cNvPr id="35" name="Picture 34">
                <a:extLst>
                  <a:ext uri="{FF2B5EF4-FFF2-40B4-BE49-F238E27FC236}">
                    <a16:creationId xmlns:a16="http://schemas.microsoft.com/office/drawing/2014/main" id="{536D44BF-BD94-4BD1-9BE9-46B92443AECD}"/>
                  </a:ext>
                </a:extLst>
              </p:cNvPr>
              <p:cNvPicPr>
                <a:picLocks noChangeAspect="1"/>
              </p:cNvPicPr>
              <p:nvPr/>
            </p:nvPicPr>
            <p:blipFill>
              <a:blip r:embed="rId5"/>
              <a:stretch>
                <a:fillRect/>
              </a:stretch>
            </p:blipFill>
            <p:spPr>
              <a:xfrm>
                <a:off x="10900422" y="3881682"/>
                <a:ext cx="540798" cy="540798"/>
              </a:xfrm>
              <a:prstGeom prst="rect">
                <a:avLst/>
              </a:prstGeom>
            </p:spPr>
          </p:pic>
          <p:grpSp>
            <p:nvGrpSpPr>
              <p:cNvPr id="37" name="Group 36">
                <a:extLst>
                  <a:ext uri="{FF2B5EF4-FFF2-40B4-BE49-F238E27FC236}">
                    <a16:creationId xmlns:a16="http://schemas.microsoft.com/office/drawing/2014/main" id="{2E68F991-FC1E-4A09-8A0B-DD1BA48A5608}"/>
                  </a:ext>
                </a:extLst>
              </p:cNvPr>
              <p:cNvGrpSpPr/>
              <p:nvPr/>
            </p:nvGrpSpPr>
            <p:grpSpPr>
              <a:xfrm>
                <a:off x="11308240" y="4128891"/>
                <a:ext cx="202408" cy="253721"/>
                <a:chOff x="5857477" y="2975548"/>
                <a:chExt cx="520306" cy="652214"/>
              </a:xfrm>
            </p:grpSpPr>
            <p:sp>
              <p:nvSpPr>
                <p:cNvPr id="40" name="Freeform 128">
                  <a:extLst>
                    <a:ext uri="{FF2B5EF4-FFF2-40B4-BE49-F238E27FC236}">
                      <a16:creationId xmlns:a16="http://schemas.microsoft.com/office/drawing/2014/main" id="{FC2418CB-5FBF-4BE5-9792-386B82245225}"/>
                    </a:ext>
                  </a:extLst>
                </p:cNvPr>
                <p:cNvSpPr>
                  <a:spLocks/>
                </p:cNvSpPr>
                <p:nvPr/>
              </p:nvSpPr>
              <p:spPr bwMode="auto">
                <a:xfrm>
                  <a:off x="5857477" y="2975548"/>
                  <a:ext cx="520306" cy="652214"/>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defRPr/>
                  </a:pPr>
                  <a:endParaRPr lang="en-US" sz="1800">
                    <a:solidFill>
                      <a:srgbClr val="000000"/>
                    </a:solidFill>
                    <a:latin typeface="Segoe UI"/>
                  </a:endParaRPr>
                </a:p>
              </p:txBody>
            </p:sp>
            <p:sp>
              <p:nvSpPr>
                <p:cNvPr id="41" name="Freeform: Shape 40">
                  <a:extLst>
                    <a:ext uri="{FF2B5EF4-FFF2-40B4-BE49-F238E27FC236}">
                      <a16:creationId xmlns:a16="http://schemas.microsoft.com/office/drawing/2014/main" id="{4E22EA47-D574-4574-B5AA-D692719DB95F}"/>
                    </a:ext>
                  </a:extLst>
                </p:cNvPr>
                <p:cNvSpPr/>
                <p:nvPr/>
              </p:nvSpPr>
              <p:spPr bwMode="auto">
                <a:xfrm>
                  <a:off x="6089901" y="3161178"/>
                  <a:ext cx="55455" cy="280951"/>
                </a:xfrm>
                <a:custGeom>
                  <a:avLst/>
                  <a:gdLst/>
                  <a:ahLst/>
                  <a:cxnLst/>
                  <a:rect l="l" t="t" r="r" b="b"/>
                  <a:pathLst>
                    <a:path w="36040" h="182585">
                      <a:moveTo>
                        <a:pt x="18083" y="148805"/>
                      </a:moveTo>
                      <a:cubicBezTo>
                        <a:pt x="22938" y="148805"/>
                        <a:pt x="27145" y="150480"/>
                        <a:pt x="30703" y="153828"/>
                      </a:cubicBezTo>
                      <a:cubicBezTo>
                        <a:pt x="34261" y="157177"/>
                        <a:pt x="36040" y="161237"/>
                        <a:pt x="36040" y="166009"/>
                      </a:cubicBezTo>
                      <a:cubicBezTo>
                        <a:pt x="36040" y="170613"/>
                        <a:pt x="34261" y="174527"/>
                        <a:pt x="30703" y="177750"/>
                      </a:cubicBezTo>
                      <a:cubicBezTo>
                        <a:pt x="27145" y="180973"/>
                        <a:pt x="22938" y="182585"/>
                        <a:pt x="18083" y="182585"/>
                      </a:cubicBezTo>
                      <a:cubicBezTo>
                        <a:pt x="13060" y="182585"/>
                        <a:pt x="8790" y="180973"/>
                        <a:pt x="5274" y="177750"/>
                      </a:cubicBezTo>
                      <a:cubicBezTo>
                        <a:pt x="1758" y="174527"/>
                        <a:pt x="0" y="170613"/>
                        <a:pt x="0" y="166009"/>
                      </a:cubicBezTo>
                      <a:cubicBezTo>
                        <a:pt x="0" y="161237"/>
                        <a:pt x="1758" y="157177"/>
                        <a:pt x="5274" y="153828"/>
                      </a:cubicBezTo>
                      <a:cubicBezTo>
                        <a:pt x="8790" y="150480"/>
                        <a:pt x="13060" y="148805"/>
                        <a:pt x="18083" y="148805"/>
                      </a:cubicBezTo>
                      <a:close/>
                      <a:moveTo>
                        <a:pt x="2512" y="0"/>
                      </a:moveTo>
                      <a:lnTo>
                        <a:pt x="32021" y="0"/>
                      </a:lnTo>
                      <a:lnTo>
                        <a:pt x="29635" y="127081"/>
                      </a:lnTo>
                      <a:lnTo>
                        <a:pt x="5776" y="127081"/>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grpSp>
      </p:grpSp>
      <p:sp>
        <p:nvSpPr>
          <p:cNvPr id="42" name="Rectangle 41">
            <a:extLst>
              <a:ext uri="{FF2B5EF4-FFF2-40B4-BE49-F238E27FC236}">
                <a16:creationId xmlns:a16="http://schemas.microsoft.com/office/drawing/2014/main" id="{6A5DA5FF-ACD9-4428-8228-099EBB329F46}"/>
              </a:ext>
            </a:extLst>
          </p:cNvPr>
          <p:cNvSpPr/>
          <p:nvPr/>
        </p:nvSpPr>
        <p:spPr bwMode="auto">
          <a:xfrm>
            <a:off x="6482067" y="4157202"/>
            <a:ext cx="5165779" cy="1778073"/>
          </a:xfrm>
          <a:prstGeom prst="rect">
            <a:avLst/>
          </a:prstGeom>
          <a:solidFill>
            <a:schemeClr val="bg1"/>
          </a:solidFill>
          <a:ln w="9525" cap="flat" cmpd="sng" algn="ctr">
            <a:noFill/>
            <a:prstDash val="solid"/>
            <a:headEnd type="none" w="med" len="med"/>
            <a:tailEnd type="none" w="med" len="med"/>
          </a:ln>
          <a:effectLst>
            <a:outerShdw blurRad="254000" dist="50800" dir="2700000" sx="101000" sy="101000" algn="ctr" rotWithShape="0">
              <a:prstClr val="black">
                <a:alpha val="25000"/>
              </a:prstClr>
            </a:outerShdw>
          </a:effectLst>
        </p:spPr>
        <p:txBody>
          <a:bodyPr rot="0" spcFirstLastPara="0" vertOverflow="overflow" horzOverflow="overflow" vert="horz" wrap="square" lIns="358570" tIns="896425" rIns="358570" bIns="268927" numCol="1" spcCol="0" rtlCol="0" fromWordArt="0" anchor="b" anchorCtr="0" forceAA="0" compatLnSpc="1">
            <a:prstTxWarp prst="textNoShape">
              <a:avLst/>
            </a:prstTxWarp>
            <a:noAutofit/>
          </a:bodyPr>
          <a:lstStyle/>
          <a:p>
            <a:pPr defTabSz="896042">
              <a:spcAft>
                <a:spcPts val="1153"/>
              </a:spcAft>
              <a:defRPr/>
            </a:pPr>
            <a:r>
              <a:rPr lang="en-US" sz="1568">
                <a:ln w="3175">
                  <a:noFill/>
                </a:ln>
                <a:gradFill>
                  <a:gsLst>
                    <a:gs pos="83000">
                      <a:srgbClr val="0078D4"/>
                    </a:gs>
                    <a:gs pos="100000">
                      <a:srgbClr val="0078D4"/>
                    </a:gs>
                  </a:gsLst>
                  <a:lin ang="5400000" scaled="1"/>
                </a:gradFill>
                <a:latin typeface="Segoe UI Semibold"/>
                <a:cs typeface="Segoe UI Semilight" panose="020B0402040204020203" pitchFamily="34" charset="0"/>
              </a:rPr>
              <a:t>Kubernetes Policy &amp; Enforcement </a:t>
            </a:r>
          </a:p>
          <a:p>
            <a:pPr defTabSz="932293" fontAlgn="base">
              <a:spcBef>
                <a:spcPct val="0"/>
              </a:spcBef>
              <a:spcAft>
                <a:spcPts val="600"/>
              </a:spcAft>
              <a:defRPr/>
            </a:pPr>
            <a:r>
              <a:rPr lang="en-US" sz="1600">
                <a:solidFill>
                  <a:srgbClr val="000000"/>
                </a:solidFill>
                <a:latin typeface="Segoe UI"/>
                <a:cs typeface="Segoe UI" pitchFamily="34" charset="0"/>
              </a:rPr>
              <a:t>Admission control policy management - Mandate/audit security best practices on Kubernetes workloads</a:t>
            </a:r>
          </a:p>
        </p:txBody>
      </p:sp>
      <p:grpSp>
        <p:nvGrpSpPr>
          <p:cNvPr id="43" name="Group 42" descr="Spot illustration of Kubernetes mark with a lock on the bottom-right corner.">
            <a:extLst>
              <a:ext uri="{FF2B5EF4-FFF2-40B4-BE49-F238E27FC236}">
                <a16:creationId xmlns:a16="http://schemas.microsoft.com/office/drawing/2014/main" id="{83B019EA-365F-4405-9BED-1E1320F5F51C}"/>
              </a:ext>
            </a:extLst>
          </p:cNvPr>
          <p:cNvGrpSpPr/>
          <p:nvPr/>
        </p:nvGrpSpPr>
        <p:grpSpPr>
          <a:xfrm>
            <a:off x="11206906" y="4657767"/>
            <a:ext cx="877009" cy="877009"/>
            <a:chOff x="10732254" y="5200013"/>
            <a:chExt cx="877134" cy="877134"/>
          </a:xfrm>
        </p:grpSpPr>
        <p:sp>
          <p:nvSpPr>
            <p:cNvPr id="44" name="Oval 43">
              <a:extLst>
                <a:ext uri="{FF2B5EF4-FFF2-40B4-BE49-F238E27FC236}">
                  <a16:creationId xmlns:a16="http://schemas.microsoft.com/office/drawing/2014/main" id="{C324E136-2F46-42BC-B284-318AC7407243}"/>
                </a:ext>
                <a:ext uri="{C183D7F6-B498-43B3-948B-1728B52AA6E4}">
                  <adec:decorative xmlns:adec="http://schemas.microsoft.com/office/drawing/2017/decorative" val="1"/>
                </a:ext>
              </a:extLst>
            </p:cNvPr>
            <p:cNvSpPr/>
            <p:nvPr/>
          </p:nvSpPr>
          <p:spPr bwMode="auto">
            <a:xfrm>
              <a:off x="10732254" y="5200013"/>
              <a:ext cx="877134" cy="877134"/>
            </a:xfrm>
            <a:prstGeom prst="ellipse">
              <a:avLst/>
            </a:prstGeom>
            <a:solidFill>
              <a:schemeClr val="bg1"/>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solidFill>
                  <a:srgbClr val="FFFFFF"/>
                </a:solidFill>
                <a:latin typeface="Segoe UI"/>
                <a:ea typeface="Segoe UI" pitchFamily="34" charset="0"/>
                <a:cs typeface="Segoe UI" pitchFamily="34" charset="0"/>
              </a:endParaRPr>
            </a:p>
          </p:txBody>
        </p:sp>
        <p:grpSp>
          <p:nvGrpSpPr>
            <p:cNvPr id="45" name="Group 44" descr="Spot illustration of Kubernetes mark with a lock on the bottom-right corner.">
              <a:extLst>
                <a:ext uri="{FF2B5EF4-FFF2-40B4-BE49-F238E27FC236}">
                  <a16:creationId xmlns:a16="http://schemas.microsoft.com/office/drawing/2014/main" id="{5BAC7289-7A8C-4915-B7D3-0F9DC37610B0}"/>
                </a:ext>
              </a:extLst>
            </p:cNvPr>
            <p:cNvGrpSpPr/>
            <p:nvPr/>
          </p:nvGrpSpPr>
          <p:grpSpPr>
            <a:xfrm>
              <a:off x="10946832" y="5401212"/>
              <a:ext cx="458496" cy="492701"/>
              <a:chOff x="10946832" y="5401212"/>
              <a:chExt cx="458496" cy="492701"/>
            </a:xfrm>
          </p:grpSpPr>
          <p:pic>
            <p:nvPicPr>
              <p:cNvPr id="46" name="Graphic 45" descr="Kubernetes">
                <a:extLst>
                  <a:ext uri="{FF2B5EF4-FFF2-40B4-BE49-F238E27FC236}">
                    <a16:creationId xmlns:a16="http://schemas.microsoft.com/office/drawing/2014/main" id="{6E189E18-E390-40EF-9708-86A2B4FBF1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46832" y="5401212"/>
                <a:ext cx="448021" cy="448018"/>
              </a:xfrm>
              <a:prstGeom prst="rect">
                <a:avLst/>
              </a:prstGeom>
            </p:spPr>
          </p:pic>
          <p:pic>
            <p:nvPicPr>
              <p:cNvPr id="47" name="Picture 46">
                <a:extLst>
                  <a:ext uri="{FF2B5EF4-FFF2-40B4-BE49-F238E27FC236}">
                    <a16:creationId xmlns:a16="http://schemas.microsoft.com/office/drawing/2014/main" id="{DD85BD0B-0FD3-4765-84CA-CB1B97276A48}"/>
                  </a:ext>
                </a:extLst>
              </p:cNvPr>
              <p:cNvPicPr>
                <a:picLocks noChangeAspect="1"/>
              </p:cNvPicPr>
              <p:nvPr/>
            </p:nvPicPr>
            <p:blipFill>
              <a:blip r:embed="rId8"/>
              <a:stretch>
                <a:fillRect/>
              </a:stretch>
            </p:blipFill>
            <p:spPr>
              <a:xfrm>
                <a:off x="11261862" y="5651886"/>
                <a:ext cx="143466" cy="242027"/>
              </a:xfrm>
              <a:prstGeom prst="rect">
                <a:avLst/>
              </a:prstGeom>
            </p:spPr>
          </p:pic>
        </p:grpSp>
      </p:grpSp>
      <p:pic>
        <p:nvPicPr>
          <p:cNvPr id="3" name="Group 7">
            <a:extLst>
              <a:ext uri="{FF2B5EF4-FFF2-40B4-BE49-F238E27FC236}">
                <a16:creationId xmlns:a16="http://schemas.microsoft.com/office/drawing/2014/main" id="{6BFD488A-EE02-40B6-9912-30F13AA7CDA6}"/>
              </a:ext>
            </a:extLst>
          </p:cNvPr>
          <p:cNvPicPr>
            <a:picLocks noChangeArrowheads="1"/>
          </p:cNvPicPr>
          <p:nvPr/>
        </p:nvPicPr>
        <p:blipFill>
          <a:blip r:embed="rId9" cstate="print">
            <a:extLst>
              <a:ext uri="{28A0092B-C50C-407E-A947-70E740481C1C}">
                <a14:useLocalDpi xmlns:a14="http://schemas.microsoft.com/office/drawing/2010/main" val="0"/>
              </a:ext>
            </a:extLst>
          </a:blip>
          <a:srcRect l="-2151" r="-143" b="-484"/>
          <a:stretch>
            <a:fillRect/>
          </a:stretch>
        </p:blipFill>
        <p:spPr bwMode="auto">
          <a:xfrm>
            <a:off x="5267857" y="2507855"/>
            <a:ext cx="713511" cy="519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F039B9-1FF3-47A0-9BCC-81F4962D2F2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820563" y="2925635"/>
            <a:ext cx="199629" cy="219592"/>
          </a:xfrm>
          <a:prstGeom prst="rect">
            <a:avLst/>
          </a:prstGeom>
        </p:spPr>
      </p:pic>
      <p:sp>
        <p:nvSpPr>
          <p:cNvPr id="4" name="Title 1">
            <a:extLst>
              <a:ext uri="{FF2B5EF4-FFF2-40B4-BE49-F238E27FC236}">
                <a16:creationId xmlns:a16="http://schemas.microsoft.com/office/drawing/2014/main" id="{3D5CE5A1-85C4-DEBF-974A-588AD7D428A2}"/>
              </a:ext>
            </a:extLst>
          </p:cNvPr>
          <p:cNvSpPr>
            <a:spLocks noGrp="1"/>
          </p:cNvSpPr>
          <p:nvPr>
            <p:ph type="title"/>
          </p:nvPr>
        </p:nvSpPr>
        <p:spPr>
          <a:xfrm>
            <a:off x="589044" y="457622"/>
            <a:ext cx="11016957"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b="1" dirty="0">
                <a:latin typeface="+mj-lt"/>
              </a:rPr>
              <a:t>Microsoft Defender for Containers</a:t>
            </a:r>
          </a:p>
        </p:txBody>
      </p:sp>
    </p:spTree>
    <p:extLst>
      <p:ext uri="{BB962C8B-B14F-4D97-AF65-F5344CB8AC3E}">
        <p14:creationId xmlns:p14="http://schemas.microsoft.com/office/powerpoint/2010/main" val="11559931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791902"/>
            <a:ext cx="9144000" cy="1384995"/>
          </a:xfrm>
        </p:spPr>
        <p:txBody>
          <a:bodyPr/>
          <a:lstStyle/>
          <a:p>
            <a:r>
              <a:rPr lang="en-US" sz="2800" b="0" dirty="0">
                <a:effectLst/>
              </a:rPr>
              <a:t>Newest additions to Defender for Cloud: </a:t>
            </a:r>
            <a:br>
              <a:rPr lang="en-US" sz="2800" b="0" i="1" dirty="0">
                <a:effectLst/>
              </a:rPr>
            </a:br>
            <a:r>
              <a:rPr lang="en-US" sz="3600" b="0" i="0" dirty="0">
                <a:effectLst/>
              </a:rPr>
              <a:t>Defender CSPM  </a:t>
            </a:r>
            <a:br>
              <a:rPr lang="en-US" sz="3600" b="0" i="0" dirty="0">
                <a:effectLst/>
              </a:rPr>
            </a:br>
            <a:r>
              <a:rPr lang="en-US" sz="3600" b="0" i="0" dirty="0">
                <a:effectLst/>
              </a:rPr>
              <a:t>Defender for DevOps</a:t>
            </a:r>
          </a:p>
        </p:txBody>
      </p:sp>
    </p:spTree>
    <p:extLst>
      <p:ext uri="{BB962C8B-B14F-4D97-AF65-F5344CB8AC3E}">
        <p14:creationId xmlns:p14="http://schemas.microsoft.com/office/powerpoint/2010/main" val="13116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BE3BA2-7D85-4784-B44B-9C0D24FFDD0A}"/>
              </a:ext>
              <a:ext uri="{C183D7F6-B498-43B3-948B-1728B52AA6E4}">
                <adec:decorative xmlns:adec="http://schemas.microsoft.com/office/drawing/2017/decorative" val="1"/>
              </a:ext>
            </a:extLst>
          </p:cNvPr>
          <p:cNvSpPr/>
          <p:nvPr/>
        </p:nvSpPr>
        <p:spPr>
          <a:xfrm>
            <a:off x="418645" y="1413333"/>
            <a:ext cx="11354711" cy="4480568"/>
          </a:xfrm>
          <a:prstGeom prst="rect">
            <a:avLst/>
          </a:prstGeom>
          <a:solidFill>
            <a:schemeClr val="bg1"/>
          </a:solidFill>
          <a:ln w="25400">
            <a:noFill/>
          </a:ln>
          <a:effectLst>
            <a:outerShdw blurRad="190500" dist="38100" dir="2700000" algn="tl" rotWithShape="0">
              <a:prstClr val="black">
                <a:alpha val="30000"/>
              </a:prstClr>
            </a:outerShdw>
          </a:effectLst>
        </p:spPr>
        <p:txBody>
          <a:bodyPr wrap="none" lIns="91427" tIns="274281" rIns="91427" bIns="274281" anchor="t">
            <a:noAutofit/>
          </a:bodyPr>
          <a:lstStyle/>
          <a:p>
            <a:pPr algn="ctr" defTabSz="932384">
              <a:defRPr/>
            </a:pPr>
            <a:endParaRPr lang="en-US" sz="1600" kern="0">
              <a:solidFill>
                <a:srgbClr val="0078D4"/>
              </a:solidFill>
              <a:latin typeface="Segoe UI Semibold"/>
            </a:endParaRPr>
          </a:p>
        </p:txBody>
      </p:sp>
      <p:sp>
        <p:nvSpPr>
          <p:cNvPr id="17" name="Title 16"/>
          <p:cNvSpPr>
            <a:spLocks noGrp="1"/>
          </p:cNvSpPr>
          <p:nvPr>
            <p:ph type="title"/>
          </p:nvPr>
        </p:nvSpPr>
        <p:spPr>
          <a:xfrm>
            <a:off x="455996" y="399143"/>
            <a:ext cx="11306469" cy="624423"/>
          </a:xfrm>
        </p:spPr>
        <p:txBody>
          <a:bodyPr/>
          <a:lstStyle/>
          <a:p>
            <a:r>
              <a:rPr lang="en-US" sz="3200" dirty="0"/>
              <a:t>Kubernetes attack matrix</a:t>
            </a:r>
          </a:p>
        </p:txBody>
      </p:sp>
      <p:graphicFrame>
        <p:nvGraphicFramePr>
          <p:cNvPr id="7" name="Table 7">
            <a:extLst>
              <a:ext uri="{FF2B5EF4-FFF2-40B4-BE49-F238E27FC236}">
                <a16:creationId xmlns:a16="http://schemas.microsoft.com/office/drawing/2014/main" id="{A56C21A2-122B-4E3F-B4A3-AC6DAC1856A8}"/>
              </a:ext>
            </a:extLst>
          </p:cNvPr>
          <p:cNvGraphicFramePr>
            <a:graphicFrameLocks noGrp="1"/>
          </p:cNvGraphicFramePr>
          <p:nvPr/>
        </p:nvGraphicFramePr>
        <p:xfrm>
          <a:off x="418457" y="1408663"/>
          <a:ext cx="11354715" cy="4657866"/>
        </p:xfrm>
        <a:graphic>
          <a:graphicData uri="http://schemas.openxmlformats.org/drawingml/2006/table">
            <a:tbl>
              <a:tblPr firstRow="1" bandRow="1">
                <a:tableStyleId>{B301B821-A1FF-4177-AEE7-76D212191A09}</a:tableStyleId>
              </a:tblPr>
              <a:tblGrid>
                <a:gridCol w="1261635">
                  <a:extLst>
                    <a:ext uri="{9D8B030D-6E8A-4147-A177-3AD203B41FA5}">
                      <a16:colId xmlns:a16="http://schemas.microsoft.com/office/drawing/2014/main" val="3410012771"/>
                    </a:ext>
                  </a:extLst>
                </a:gridCol>
                <a:gridCol w="1261635">
                  <a:extLst>
                    <a:ext uri="{9D8B030D-6E8A-4147-A177-3AD203B41FA5}">
                      <a16:colId xmlns:a16="http://schemas.microsoft.com/office/drawing/2014/main" val="2071139313"/>
                    </a:ext>
                  </a:extLst>
                </a:gridCol>
                <a:gridCol w="1261635">
                  <a:extLst>
                    <a:ext uri="{9D8B030D-6E8A-4147-A177-3AD203B41FA5}">
                      <a16:colId xmlns:a16="http://schemas.microsoft.com/office/drawing/2014/main" val="659420871"/>
                    </a:ext>
                  </a:extLst>
                </a:gridCol>
                <a:gridCol w="1261635">
                  <a:extLst>
                    <a:ext uri="{9D8B030D-6E8A-4147-A177-3AD203B41FA5}">
                      <a16:colId xmlns:a16="http://schemas.microsoft.com/office/drawing/2014/main" val="2098403363"/>
                    </a:ext>
                  </a:extLst>
                </a:gridCol>
                <a:gridCol w="1261635">
                  <a:extLst>
                    <a:ext uri="{9D8B030D-6E8A-4147-A177-3AD203B41FA5}">
                      <a16:colId xmlns:a16="http://schemas.microsoft.com/office/drawing/2014/main" val="448087011"/>
                    </a:ext>
                  </a:extLst>
                </a:gridCol>
                <a:gridCol w="1261635">
                  <a:extLst>
                    <a:ext uri="{9D8B030D-6E8A-4147-A177-3AD203B41FA5}">
                      <a16:colId xmlns:a16="http://schemas.microsoft.com/office/drawing/2014/main" val="2096544275"/>
                    </a:ext>
                  </a:extLst>
                </a:gridCol>
                <a:gridCol w="1261635">
                  <a:extLst>
                    <a:ext uri="{9D8B030D-6E8A-4147-A177-3AD203B41FA5}">
                      <a16:colId xmlns:a16="http://schemas.microsoft.com/office/drawing/2014/main" val="941906030"/>
                    </a:ext>
                  </a:extLst>
                </a:gridCol>
                <a:gridCol w="1261635">
                  <a:extLst>
                    <a:ext uri="{9D8B030D-6E8A-4147-A177-3AD203B41FA5}">
                      <a16:colId xmlns:a16="http://schemas.microsoft.com/office/drawing/2014/main" val="1961679606"/>
                    </a:ext>
                  </a:extLst>
                </a:gridCol>
                <a:gridCol w="1261635">
                  <a:extLst>
                    <a:ext uri="{9D8B030D-6E8A-4147-A177-3AD203B41FA5}">
                      <a16:colId xmlns:a16="http://schemas.microsoft.com/office/drawing/2014/main" val="3869342353"/>
                    </a:ext>
                  </a:extLst>
                </a:gridCol>
              </a:tblGrid>
              <a:tr h="627497">
                <a:tc>
                  <a:txBody>
                    <a:bodyPr/>
                    <a:lstStyle/>
                    <a:p>
                      <a:pPr algn="l"/>
                      <a:r>
                        <a:rPr lang="en-US" sz="1200" b="0">
                          <a:solidFill>
                            <a:schemeClr val="bg1"/>
                          </a:solidFill>
                          <a:latin typeface="+mj-lt"/>
                        </a:rPr>
                        <a:t>Initial access</a:t>
                      </a:r>
                    </a:p>
                  </a:txBody>
                  <a:tcPr marL="179285" marR="91427" marT="134464" marB="134464">
                    <a:lnL w="12700" cmpd="sng">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Execution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Persistence</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Privilege escalation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Defense evasion</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Credential access</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Discovery</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Lateral Movement</a:t>
                      </a:r>
                    </a:p>
                  </a:txBody>
                  <a:tcPr marL="179285" marR="91427" marT="134464" marB="134464">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a:r>
                        <a:rPr lang="en-US" sz="1200" b="0">
                          <a:solidFill>
                            <a:schemeClr val="bg1"/>
                          </a:solidFill>
                          <a:latin typeface="+mj-lt"/>
                        </a:rPr>
                        <a:t>Impact</a:t>
                      </a:r>
                    </a:p>
                  </a:txBody>
                  <a:tcPr marL="179285" marR="91427" marT="134464" marB="134464">
                    <a:lnL>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7404317"/>
                  </a:ext>
                </a:extLst>
              </a:tr>
              <a:tr h="481662">
                <a:tc>
                  <a:txBody>
                    <a:bodyPr/>
                    <a:lstStyle/>
                    <a:p>
                      <a:pPr algn="l"/>
                      <a:r>
                        <a:rPr lang="en-US" sz="1000" b="0">
                          <a:solidFill>
                            <a:schemeClr val="tx1"/>
                          </a:solidFill>
                        </a:rPr>
                        <a:t>Using cloud credentials</a:t>
                      </a:r>
                      <a:endParaRPr lang="en-US" sz="1000" b="0">
                        <a:solidFill>
                          <a:schemeClr val="tx1"/>
                        </a:solidFill>
                        <a:latin typeface="+mn-lt"/>
                      </a:endParaRPr>
                    </a:p>
                  </a:txBody>
                  <a:tcPr marL="179285" marR="91427" marT="91427" marB="91427">
                    <a:lnL w="12700" cmpd="sng">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Exec into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Backdoor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Privileged container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Clear container logs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List K8S secrets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the K8S API server</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cloud resources</a:t>
                      </a:r>
                      <a:endParaRPr lang="en-US" sz="1000" b="0">
                        <a:solidFill>
                          <a:schemeClr val="tx1"/>
                        </a:solidFill>
                        <a:latin typeface="+mn-lt"/>
                      </a:endParaRPr>
                    </a:p>
                  </a:txBody>
                  <a:tcPr marL="179285" marR="91427" marT="91427" marB="91427">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Data destruction</a:t>
                      </a:r>
                      <a:endParaRPr lang="en-US" sz="1000" b="0">
                        <a:solidFill>
                          <a:schemeClr val="tx1"/>
                        </a:solidFill>
                        <a:latin typeface="+mn-lt"/>
                      </a:endParaRPr>
                    </a:p>
                  </a:txBody>
                  <a:tcPr marL="179285" marR="91427" marT="91427" marB="91427">
                    <a:lnL>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927554"/>
                  </a:ext>
                </a:extLst>
              </a:tr>
              <a:tr h="481662">
                <a:tc>
                  <a:txBody>
                    <a:bodyPr/>
                    <a:lstStyle/>
                    <a:p>
                      <a:pPr algn="l"/>
                      <a:r>
                        <a:rPr lang="en-US" sz="1000" b="0">
                          <a:solidFill>
                            <a:schemeClr val="tx1"/>
                          </a:solidFill>
                        </a:rPr>
                        <a:t>Compromised images in registry</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Bash / </a:t>
                      </a:r>
                      <a:r>
                        <a:rPr lang="en-US" sz="1000" b="0" err="1">
                          <a:solidFill>
                            <a:schemeClr val="tx1"/>
                          </a:solidFill>
                        </a:rPr>
                        <a:t>cmd</a:t>
                      </a:r>
                      <a:r>
                        <a:rPr lang="en-US" sz="1000" b="0">
                          <a:solidFill>
                            <a:schemeClr val="tx1"/>
                          </a:solidFill>
                        </a:rPr>
                        <a:t> inside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Writable </a:t>
                      </a:r>
                      <a:r>
                        <a:rPr lang="en-US" sz="1000" b="0" err="1">
                          <a:solidFill>
                            <a:schemeClr val="tx1"/>
                          </a:solidFill>
                        </a:rPr>
                        <a:t>hostPath</a:t>
                      </a:r>
                      <a:r>
                        <a:rPr lang="en-US" sz="1000" b="0">
                          <a:solidFill>
                            <a:schemeClr val="tx1"/>
                          </a:solidFill>
                        </a:rPr>
                        <a:t> mount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Cluster-admin biding</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Delete K8S events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Mount service principle</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a:t>
                      </a:r>
                      <a:r>
                        <a:rPr lang="en-US" sz="1000" b="0" err="1">
                          <a:solidFill>
                            <a:schemeClr val="tx1"/>
                          </a:solidFill>
                        </a:rPr>
                        <a:t>Kubelet</a:t>
                      </a:r>
                      <a:r>
                        <a:rPr lang="en-US" sz="1000" b="0">
                          <a:solidFill>
                            <a:schemeClr val="tx1"/>
                          </a:solidFill>
                        </a:rPr>
                        <a:t> API</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Container service account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Resource Hijacking</a:t>
                      </a:r>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882077"/>
                  </a:ext>
                </a:extLst>
              </a:tr>
              <a:tr h="481662">
                <a:tc>
                  <a:txBody>
                    <a:bodyPr/>
                    <a:lstStyle/>
                    <a:p>
                      <a:pPr algn="l"/>
                      <a:r>
                        <a:rPr lang="en-US" sz="1000" b="0" err="1">
                          <a:solidFill>
                            <a:schemeClr val="tx1"/>
                          </a:solidFill>
                        </a:rPr>
                        <a:t>Kubeconfig</a:t>
                      </a:r>
                      <a:r>
                        <a:rPr lang="en-US" sz="1000" b="0">
                          <a:solidFill>
                            <a:schemeClr val="tx1"/>
                          </a:solidFill>
                        </a:rPr>
                        <a:t> file</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New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Kubernetes </a:t>
                      </a:r>
                      <a:r>
                        <a:rPr lang="en-US" sz="1000" b="0" err="1">
                          <a:solidFill>
                            <a:schemeClr val="tx1"/>
                          </a:solidFill>
                        </a:rPr>
                        <a:t>CronJob</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err="1">
                          <a:solidFill>
                            <a:schemeClr val="tx1"/>
                          </a:solidFill>
                        </a:rPr>
                        <a:t>hostPath</a:t>
                      </a:r>
                      <a:r>
                        <a:rPr lang="en-US" sz="1000" b="0">
                          <a:solidFill>
                            <a:schemeClr val="tx1"/>
                          </a:solidFill>
                        </a:rPr>
                        <a:t> mount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Pod / container name similarity</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container service account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Network mapping</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Cluster internal network</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Denial of service</a:t>
                      </a:r>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724776"/>
                  </a:ext>
                </a:extLst>
              </a:tr>
              <a:tr h="631066">
                <a:tc>
                  <a:txBody>
                    <a:bodyPr/>
                    <a:lstStyle/>
                    <a:p>
                      <a:pPr algn="l"/>
                      <a:r>
                        <a:rPr lang="en-US" sz="1000" b="0">
                          <a:solidFill>
                            <a:schemeClr val="tx1"/>
                          </a:solidFill>
                        </a:rPr>
                        <a:t>Application vulnerability</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 exploit (</a:t>
                      </a:r>
                      <a:r>
                        <a:rPr lang="en-US" sz="1000" b="0" err="1">
                          <a:solidFill>
                            <a:schemeClr val="tx1"/>
                          </a:solidFill>
                        </a:rPr>
                        <a:t>RCE</a:t>
                      </a:r>
                      <a:r>
                        <a:rPr lang="en-US" sz="1000" b="0">
                          <a:solidFill>
                            <a:schemeClr val="tx1"/>
                          </a:solidFill>
                        </a:rPr>
                        <a: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cloud resources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Connect from Proxy server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Applications credentials in configuration files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Kubernetes dashboard</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Applications credentials in configuration files</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608734"/>
                  </a:ext>
                </a:extLst>
              </a:tr>
              <a:tr h="631066">
                <a:tc>
                  <a:txBody>
                    <a:bodyPr/>
                    <a:lstStyle/>
                    <a:p>
                      <a:pPr algn="l"/>
                      <a:r>
                        <a:rPr lang="en-US" sz="1000" b="0">
                          <a:solidFill>
                            <a:schemeClr val="tx1"/>
                          </a:solidFill>
                        </a:rPr>
                        <a:t>Exposed dashboard</a:t>
                      </a:r>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SSH server running inside container</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Instance Metadata API</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Writable volume mounts on the host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6127360"/>
                  </a:ext>
                </a:extLst>
              </a:tr>
              <a:tr h="631066">
                <a:tc>
                  <a:txBody>
                    <a:bodyPr/>
                    <a:lstStyle/>
                    <a:p>
                      <a:pPr algn="l"/>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Kubernetes dashboard</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1072157"/>
                  </a:ext>
                </a:extLst>
              </a:tr>
              <a:tr h="481662">
                <a:tc>
                  <a:txBody>
                    <a:bodyPr/>
                    <a:lstStyle/>
                    <a:p>
                      <a:pPr algn="l"/>
                      <a:endParaRPr lang="en-US" sz="1000" b="0">
                        <a:solidFill>
                          <a:schemeClr val="tx1"/>
                        </a:solidFill>
                        <a:latin typeface="+mn-lt"/>
                      </a:endParaRPr>
                    </a:p>
                  </a:txBody>
                  <a:tcPr marL="179285" marR="91427" marT="91427" marB="91427">
                    <a:lnL w="12700" cmpd="sng">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a:solidFill>
                            <a:schemeClr val="tx1"/>
                          </a:solidFill>
                        </a:rPr>
                        <a:t>Access tiller endpoint</a:t>
                      </a:r>
                      <a:endParaRPr lang="en-US" sz="1000" b="0">
                        <a:solidFill>
                          <a:schemeClr val="tx1"/>
                        </a:solidFill>
                        <a:latin typeface="+mn-lt"/>
                      </a:endParaRPr>
                    </a:p>
                  </a:txBody>
                  <a:tcPr marL="179285" marR="91427" marT="91427" marB="91427">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dirty="0">
                        <a:solidFill>
                          <a:schemeClr val="tx1"/>
                        </a:solidFill>
                        <a:latin typeface="+mn-lt"/>
                      </a:endParaRPr>
                    </a:p>
                  </a:txBody>
                  <a:tcPr marL="179285" marR="91427" marT="91427" marB="91427">
                    <a:lnL>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8862204"/>
                  </a:ext>
                </a:extLst>
              </a:tr>
            </a:tbl>
          </a:graphicData>
        </a:graphic>
      </p:graphicFrame>
      <p:sp>
        <p:nvSpPr>
          <p:cNvPr id="9" name="TextBox 8">
            <a:hlinkClick r:id="rId3"/>
            <a:extLst>
              <a:ext uri="{FF2B5EF4-FFF2-40B4-BE49-F238E27FC236}">
                <a16:creationId xmlns:a16="http://schemas.microsoft.com/office/drawing/2014/main" id="{4124E490-CC30-4316-A8C1-A01F1B652A40}"/>
              </a:ext>
            </a:extLst>
          </p:cNvPr>
          <p:cNvSpPr txBox="1"/>
          <p:nvPr/>
        </p:nvSpPr>
        <p:spPr>
          <a:xfrm>
            <a:off x="-220771" y="6037526"/>
            <a:ext cx="5730049" cy="287426"/>
          </a:xfrm>
          <a:prstGeom prst="roundRect">
            <a:avLst>
              <a:gd name="adj" fmla="val 50000"/>
            </a:avLst>
          </a:prstGeom>
          <a:noFill/>
        </p:spPr>
        <p:txBody>
          <a:bodyPr wrap="square" lIns="627497" tIns="143408" rIns="179259" bIns="143408" rtlCol="0" anchor="ctr">
            <a:noAutofit/>
          </a:bodyPr>
          <a:lstStyle/>
          <a:p>
            <a:pPr defTabSz="896215">
              <a:lnSpc>
                <a:spcPct val="90000"/>
              </a:lnSpc>
              <a:spcAft>
                <a:spcPts val="588"/>
              </a:spcAft>
              <a:defRPr/>
            </a:pPr>
            <a:r>
              <a:rPr lang="en-US" sz="1029" b="1" u="sng">
                <a:solidFill>
                  <a:schemeClr val="tx2"/>
                </a:solidFill>
                <a:latin typeface="Segoe UI Semibold"/>
              </a:rPr>
              <a:t>https://www.microsoft.com/security/blog/2020/04/02/attack-matrix-kubernetes/</a:t>
            </a:r>
          </a:p>
        </p:txBody>
      </p:sp>
    </p:spTree>
    <p:extLst>
      <p:ext uri="{BB962C8B-B14F-4D97-AF65-F5344CB8AC3E}">
        <p14:creationId xmlns:p14="http://schemas.microsoft.com/office/powerpoint/2010/main" val="13931357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A06E50-47CB-4994-ADF2-FC59B663476D}"/>
              </a:ext>
            </a:extLst>
          </p:cNvPr>
          <p:cNvSpPr txBox="1">
            <a:spLocks/>
          </p:cNvSpPr>
          <p:nvPr/>
        </p:nvSpPr>
        <p:spPr>
          <a:xfrm>
            <a:off x="-993376" y="2791865"/>
            <a:ext cx="11015394" cy="553841"/>
          </a:xfrm>
          <a:prstGeom prst="rect">
            <a:avLst/>
          </a:prstGeom>
        </p:spPr>
        <p:txBody>
          <a:bodyPr vert="horz" wrap="square" lIns="0" tIns="0" rIns="0" bIns="0" rtlCol="0" anchor="t">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endParaRPr lang="en-US" sz="3600"/>
          </a:p>
        </p:txBody>
      </p:sp>
      <p:sp>
        <p:nvSpPr>
          <p:cNvPr id="29" name="TextBox 28">
            <a:extLst>
              <a:ext uri="{FF2B5EF4-FFF2-40B4-BE49-F238E27FC236}">
                <a16:creationId xmlns:a16="http://schemas.microsoft.com/office/drawing/2014/main" id="{8B764B59-EDB1-4385-90A4-EEC2924BE92A}"/>
              </a:ext>
            </a:extLst>
          </p:cNvPr>
          <p:cNvSpPr txBox="1"/>
          <p:nvPr/>
        </p:nvSpPr>
        <p:spPr>
          <a:xfrm>
            <a:off x="589044" y="1319076"/>
            <a:ext cx="4414756" cy="4524315"/>
          </a:xfrm>
          <a:prstGeom prst="rect">
            <a:avLst/>
          </a:prstGeom>
          <a:noFill/>
        </p:spPr>
        <p:txBody>
          <a:bodyPr wrap="square">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2400" dirty="0">
                <a:ln w="3175">
                  <a:noFill/>
                </a:ln>
                <a:gradFill>
                  <a:gsLst>
                    <a:gs pos="83000">
                      <a:srgbClr val="0078D4"/>
                    </a:gs>
                    <a:gs pos="100000">
                      <a:srgbClr val="0078D4"/>
                    </a:gs>
                  </a:gsLst>
                  <a:lin ang="5400000" scaled="1"/>
                </a:gradFill>
                <a:cs typeface="Segoe UI Semilight" panose="020B0402040204020203" pitchFamily="34" charset="0"/>
              </a:rPr>
              <a:t>Defender security profile </a:t>
            </a:r>
            <a:r>
              <a:rPr lang="en-US" sz="2400" dirty="0">
                <a:ln w="3175">
                  <a:noFill/>
                </a:ln>
                <a:cs typeface="Segoe UI Semilight" panose="020B0402040204020203" pitchFamily="34" charset="0"/>
              </a:rPr>
              <a:t>p</a:t>
            </a:r>
            <a:r>
              <a:rPr lang="en-US" sz="2400" dirty="0"/>
              <a:t>rovides </a:t>
            </a:r>
            <a:r>
              <a:rPr lang="en-US" sz="2400" dirty="0">
                <a:solidFill>
                  <a:srgbClr val="171717"/>
                </a:solidFill>
              </a:rPr>
              <a:t>runtime protections and collects security signals and events from worker nodes.</a:t>
            </a:r>
          </a:p>
          <a:p>
            <a:endParaRPr lang="en-US" sz="2400" b="0" i="0" dirty="0">
              <a:solidFill>
                <a:srgbClr val="323130"/>
              </a:solidFill>
              <a:effectLst/>
            </a:endParaRPr>
          </a:p>
          <a:p>
            <a:r>
              <a:rPr lang="en-US" sz="2400" dirty="0">
                <a:ln w="3175">
                  <a:noFill/>
                </a:ln>
                <a:gradFill>
                  <a:gsLst>
                    <a:gs pos="83000">
                      <a:srgbClr val="0078D4"/>
                    </a:gs>
                    <a:gs pos="100000">
                      <a:srgbClr val="0078D4"/>
                    </a:gs>
                  </a:gsLst>
                  <a:lin ang="5400000" scaled="1"/>
                </a:gradFill>
                <a:cs typeface="Segoe UI Semilight" panose="020B0402040204020203" pitchFamily="34" charset="0"/>
              </a:rPr>
              <a:t>Azure Policy for Kubernetes add-on </a:t>
            </a:r>
            <a:r>
              <a:rPr lang="en-US" sz="2400" dirty="0">
                <a:ln w="3175">
                  <a:noFill/>
                </a:ln>
                <a:solidFill>
                  <a:srgbClr val="323130"/>
                </a:solidFill>
                <a:cs typeface="Segoe UI Semilight" panose="020B0402040204020203" pitchFamily="34" charset="0"/>
              </a:rPr>
              <a:t>e</a:t>
            </a:r>
            <a:r>
              <a:rPr lang="en-US" sz="2400" b="0" i="0" dirty="0">
                <a:solidFill>
                  <a:srgbClr val="323130"/>
                </a:solidFill>
                <a:effectLst/>
              </a:rPr>
              <a:t>xtends </a:t>
            </a:r>
            <a:r>
              <a:rPr lang="en-US" sz="2400" b="0" i="0" dirty="0">
                <a:solidFill>
                  <a:srgbClr val="323130"/>
                </a:solidFill>
                <a:effectLst/>
                <a:hlinkClick r:id="rId3"/>
              </a:rPr>
              <a:t>Gatekeeper</a:t>
            </a:r>
            <a:r>
              <a:rPr lang="en-US" sz="2400" b="0" i="0" dirty="0">
                <a:solidFill>
                  <a:srgbClr val="323130"/>
                </a:solidFill>
                <a:effectLst/>
              </a:rPr>
              <a:t>, applies </a:t>
            </a:r>
            <a:r>
              <a:rPr lang="en-US" sz="2400" b="0" i="0" dirty="0">
                <a:solidFill>
                  <a:srgbClr val="161616"/>
                </a:solidFill>
                <a:effectLst/>
              </a:rPr>
              <a:t>at-scale enforcements and safeguards on AKS clusters in a centralized, consistent manner</a:t>
            </a:r>
            <a:endParaRPr lang="en-US" sz="2400" dirty="0">
              <a:solidFill>
                <a:srgbClr val="171717"/>
              </a:solidFill>
            </a:endParaRPr>
          </a:p>
        </p:txBody>
      </p:sp>
      <p:sp>
        <p:nvSpPr>
          <p:cNvPr id="18" name="Title 1">
            <a:extLst>
              <a:ext uri="{FF2B5EF4-FFF2-40B4-BE49-F238E27FC236}">
                <a16:creationId xmlns:a16="http://schemas.microsoft.com/office/drawing/2014/main" id="{F3F8B77C-7A92-42DF-80E6-DF19CE82DD18}"/>
              </a:ext>
            </a:extLst>
          </p:cNvPr>
          <p:cNvSpPr txBox="1">
            <a:spLocks/>
          </p:cNvSpPr>
          <p:nvPr/>
        </p:nvSpPr>
        <p:spPr>
          <a:xfrm>
            <a:off x="589044" y="383108"/>
            <a:ext cx="11327031" cy="673277"/>
          </a:xfrm>
          <a:prstGeom prst="rect">
            <a:avLst/>
          </a:prstGeom>
        </p:spPr>
        <p:txBody>
          <a:bodyPr vert="horz" wrap="square" lIns="0" tIns="89642" rIns="143428" bIns="89642" rtlCol="0" anchor="t">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dirty="0">
                <a:latin typeface="+mj-lt"/>
              </a:rPr>
              <a:t>Native integration with Azure Kubernetes Service (AKS)</a:t>
            </a:r>
          </a:p>
        </p:txBody>
      </p:sp>
      <p:pic>
        <p:nvPicPr>
          <p:cNvPr id="4" name="Picture 3">
            <a:extLst>
              <a:ext uri="{FF2B5EF4-FFF2-40B4-BE49-F238E27FC236}">
                <a16:creationId xmlns:a16="http://schemas.microsoft.com/office/drawing/2014/main" id="{069E96F5-A446-0063-F0B8-80C5352C2950}"/>
              </a:ext>
            </a:extLst>
          </p:cNvPr>
          <p:cNvPicPr>
            <a:picLocks noChangeAspect="1"/>
          </p:cNvPicPr>
          <p:nvPr/>
        </p:nvPicPr>
        <p:blipFill>
          <a:blip r:embed="rId4"/>
          <a:stretch>
            <a:fillRect/>
          </a:stretch>
        </p:blipFill>
        <p:spPr>
          <a:xfrm>
            <a:off x="5828427" y="1179490"/>
            <a:ext cx="5968473" cy="480348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4F32F16-0023-3E98-EBA6-D05EEDDBAA24}"/>
              </a:ext>
            </a:extLst>
          </p:cNvPr>
          <p:cNvPicPr>
            <a:picLocks noChangeAspect="1"/>
          </p:cNvPicPr>
          <p:nvPr/>
        </p:nvPicPr>
        <p:blipFill>
          <a:blip r:embed="rId5"/>
          <a:stretch>
            <a:fillRect/>
          </a:stretch>
        </p:blipFill>
        <p:spPr>
          <a:xfrm>
            <a:off x="5399817" y="1599792"/>
            <a:ext cx="5808205" cy="3658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402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0FDBE4-C25E-4AFD-BA34-A8658CB8A4F3}"/>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4" name="Group 3" descr="screenshots">
            <a:extLst>
              <a:ext uri="{FF2B5EF4-FFF2-40B4-BE49-F238E27FC236}">
                <a16:creationId xmlns:a16="http://schemas.microsoft.com/office/drawing/2014/main" id="{142B8BB7-2B20-45E9-AB51-08A84C2178A7}"/>
              </a:ext>
            </a:extLst>
          </p:cNvPr>
          <p:cNvGrpSpPr/>
          <p:nvPr/>
        </p:nvGrpSpPr>
        <p:grpSpPr>
          <a:xfrm>
            <a:off x="6735907" y="323234"/>
            <a:ext cx="5050736" cy="6211533"/>
            <a:chOff x="7491410" y="915022"/>
            <a:chExt cx="4609153" cy="5668462"/>
          </a:xfrm>
        </p:grpSpPr>
        <p:pic>
          <p:nvPicPr>
            <p:cNvPr id="3" name="Picture 2">
              <a:extLst>
                <a:ext uri="{FF2B5EF4-FFF2-40B4-BE49-F238E27FC236}">
                  <a16:creationId xmlns:a16="http://schemas.microsoft.com/office/drawing/2014/main" id="{66174C36-E663-437D-8D02-79C2792A0467}"/>
                </a:ext>
              </a:extLst>
            </p:cNvPr>
            <p:cNvPicPr>
              <a:picLocks noChangeAspect="1"/>
            </p:cNvPicPr>
            <p:nvPr/>
          </p:nvPicPr>
          <p:blipFill>
            <a:blip r:embed="rId3"/>
            <a:stretch>
              <a:fillRect/>
            </a:stretch>
          </p:blipFill>
          <p:spPr>
            <a:xfrm>
              <a:off x="7491410" y="3379322"/>
              <a:ext cx="4609153" cy="3204162"/>
            </a:xfrm>
            <a:prstGeom prst="roundRect">
              <a:avLst>
                <a:gd name="adj" fmla="val 2072"/>
              </a:avLst>
            </a:prstGeom>
            <a:ln w="63500" cap="sq">
              <a:solidFill>
                <a:schemeClr val="bg1"/>
              </a:solidFill>
              <a:prstDash val="solid"/>
              <a:miter lim="800000"/>
            </a:ln>
            <a:effectLst>
              <a:outerShdw blurRad="254000" dist="38100" dir="2700000" algn="tl" rotWithShape="0">
                <a:prstClr val="black">
                  <a:alpha val="20000"/>
                </a:prstClr>
              </a:outerShdw>
            </a:effectLst>
          </p:spPr>
        </p:pic>
        <p:pic>
          <p:nvPicPr>
            <p:cNvPr id="15" name="Picture 14">
              <a:extLst>
                <a:ext uri="{FF2B5EF4-FFF2-40B4-BE49-F238E27FC236}">
                  <a16:creationId xmlns:a16="http://schemas.microsoft.com/office/drawing/2014/main" id="{5EFA0439-E74E-EA9C-0C19-B24627D02F5A}"/>
                </a:ext>
              </a:extLst>
            </p:cNvPr>
            <p:cNvPicPr>
              <a:picLocks noChangeAspect="1"/>
            </p:cNvPicPr>
            <p:nvPr/>
          </p:nvPicPr>
          <p:blipFill>
            <a:blip r:embed="rId4"/>
            <a:stretch>
              <a:fillRect/>
            </a:stretch>
          </p:blipFill>
          <p:spPr>
            <a:xfrm>
              <a:off x="7491410" y="915022"/>
              <a:ext cx="4609153" cy="2164010"/>
            </a:xfrm>
            <a:prstGeom prst="roundRect">
              <a:avLst>
                <a:gd name="adj" fmla="val 2072"/>
              </a:avLst>
            </a:prstGeom>
            <a:ln w="63500" cap="sq">
              <a:solidFill>
                <a:schemeClr val="bg1"/>
              </a:solidFill>
              <a:prstDash val="solid"/>
              <a:miter lim="800000"/>
            </a:ln>
            <a:effectLst>
              <a:outerShdw blurRad="254000" dist="38100" dir="2700000" algn="tl" rotWithShape="0">
                <a:prstClr val="black">
                  <a:alpha val="20000"/>
                </a:prstClr>
              </a:outerShdw>
            </a:effectLst>
          </p:spPr>
        </p:pic>
      </p:grpSp>
      <p:sp>
        <p:nvSpPr>
          <p:cNvPr id="2" name="Title 1">
            <a:extLst>
              <a:ext uri="{FF2B5EF4-FFF2-40B4-BE49-F238E27FC236}">
                <a16:creationId xmlns:a16="http://schemas.microsoft.com/office/drawing/2014/main" id="{67F9B101-229A-5E4C-9BBC-A797F66474D8}"/>
              </a:ext>
            </a:extLst>
          </p:cNvPr>
          <p:cNvSpPr>
            <a:spLocks noGrp="1"/>
          </p:cNvSpPr>
          <p:nvPr>
            <p:ph type="title"/>
          </p:nvPr>
        </p:nvSpPr>
        <p:spPr>
          <a:xfrm>
            <a:off x="588263" y="457622"/>
            <a:ext cx="11018520" cy="49237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rtl="1"/>
            <a:r>
              <a:rPr lang="en-US" sz="3200" dirty="0">
                <a:latin typeface="+mj-lt"/>
              </a:rPr>
              <a:t>Hardening</a:t>
            </a:r>
          </a:p>
        </p:txBody>
      </p:sp>
      <p:sp>
        <p:nvSpPr>
          <p:cNvPr id="17" name="TextBox 16">
            <a:extLst>
              <a:ext uri="{FF2B5EF4-FFF2-40B4-BE49-F238E27FC236}">
                <a16:creationId xmlns:a16="http://schemas.microsoft.com/office/drawing/2014/main" id="{092C7A43-CF3B-406D-9A06-B77180F844DE}"/>
              </a:ext>
            </a:extLst>
          </p:cNvPr>
          <p:cNvSpPr txBox="1"/>
          <p:nvPr/>
        </p:nvSpPr>
        <p:spPr>
          <a:xfrm>
            <a:off x="588264" y="1462224"/>
            <a:ext cx="5742285" cy="4460521"/>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980"/>
              </a:spcAft>
              <a:defRPr/>
            </a:pPr>
            <a:r>
              <a:rPr lang="en-US" sz="1961" dirty="0">
                <a:ln w="3175">
                  <a:noFill/>
                </a:ln>
                <a:solidFill>
                  <a:schemeClr val="accent1"/>
                </a:solidFill>
                <a:latin typeface="+mj-lt"/>
                <a:cs typeface="Segoe UI Semilight" panose="020B0402040204020203" pitchFamily="34" charset="0"/>
              </a:rPr>
              <a:t>Secure Score</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Understand the bottom line of your security posture </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Prioritized view of containerized assets’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security posture</a:t>
            </a:r>
          </a:p>
          <a:p>
            <a:pPr defTabSz="913874">
              <a:spcBef>
                <a:spcPts val="1961"/>
              </a:spcBef>
              <a:spcAft>
                <a:spcPts val="980"/>
              </a:spcAft>
              <a:defRPr/>
            </a:pPr>
            <a:r>
              <a:rPr lang="en-US" sz="1961" dirty="0">
                <a:ln w="3175">
                  <a:noFill/>
                </a:ln>
                <a:solidFill>
                  <a:schemeClr val="accent1"/>
                </a:solidFill>
                <a:latin typeface="+mj-lt"/>
                <a:cs typeface="Segoe UI Semilight" panose="020B0402040204020203" pitchFamily="34" charset="0"/>
              </a:rPr>
              <a:t>Control plane recommendations</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Harden and audit according to Azure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Security Benchmarks</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Follow Docker CIS benchmark on container nodes</a:t>
            </a:r>
          </a:p>
          <a:p>
            <a:pPr lvl="0" defTabSz="913874">
              <a:spcBef>
                <a:spcPts val="1961"/>
              </a:spcBef>
              <a:spcAft>
                <a:spcPts val="980"/>
              </a:spcAft>
              <a:defRPr/>
            </a:pPr>
            <a:r>
              <a:rPr lang="en-US" sz="1961" dirty="0">
                <a:ln w="3175">
                  <a:noFill/>
                </a:ln>
                <a:solidFill>
                  <a:schemeClr val="accent1"/>
                </a:solidFill>
                <a:latin typeface="+mj-lt"/>
                <a:cs typeface="Segoe UI Semilight" panose="020B0402040204020203" pitchFamily="34" charset="0"/>
              </a:rPr>
              <a:t>Data plane recommendations  </a:t>
            </a:r>
          </a:p>
          <a:p>
            <a:pPr marL="330137" lvl="0" indent="-330137" defTabSz="913874">
              <a:spcAft>
                <a:spcPts val="980"/>
              </a:spcAft>
              <a:buBlip>
                <a:blip r:embed="rId5"/>
              </a:buBlip>
              <a:defRPr/>
            </a:pPr>
            <a:r>
              <a:rPr lang="en-US" sz="1730" dirty="0">
                <a:ln w="3175">
                  <a:noFill/>
                </a:ln>
                <a:gradFill>
                  <a:gsLst>
                    <a:gs pos="83000">
                      <a:srgbClr val="000000"/>
                    </a:gs>
                    <a:gs pos="100000">
                      <a:srgbClr val="000000"/>
                    </a:gs>
                  </a:gsLst>
                  <a:lin ang="5400000" scaled="1"/>
                </a:gradFill>
                <a:cs typeface="Segoe UI Semilight" panose="020B0402040204020203" pitchFamily="34" charset="0"/>
              </a:rPr>
              <a:t>Audit or enforce Kubernetes workload security </a:t>
            </a:r>
            <a:br>
              <a:rPr lang="en-US" sz="1730" dirty="0">
                <a:ln w="3175">
                  <a:noFill/>
                </a:ln>
                <a:gradFill>
                  <a:gsLst>
                    <a:gs pos="83000">
                      <a:srgbClr val="000000"/>
                    </a:gs>
                    <a:gs pos="100000">
                      <a:srgbClr val="000000"/>
                    </a:gs>
                  </a:gsLst>
                  <a:lin ang="5400000" scaled="1"/>
                </a:gradFill>
                <a:cs typeface="Segoe UI Semilight" panose="020B0402040204020203" pitchFamily="34" charset="0"/>
              </a:rPr>
            </a:br>
            <a:r>
              <a:rPr lang="en-US" sz="1730" dirty="0">
                <a:ln w="3175">
                  <a:noFill/>
                </a:ln>
                <a:gradFill>
                  <a:gsLst>
                    <a:gs pos="83000">
                      <a:srgbClr val="000000"/>
                    </a:gs>
                    <a:gs pos="100000">
                      <a:srgbClr val="000000"/>
                    </a:gs>
                  </a:gsLst>
                  <a:lin ang="5400000" scaled="1"/>
                </a:gradFill>
                <a:cs typeface="Segoe UI Semilight" panose="020B0402040204020203" pitchFamily="34" charset="0"/>
              </a:rPr>
              <a:t>best practices</a:t>
            </a:r>
          </a:p>
        </p:txBody>
      </p:sp>
    </p:spTree>
    <p:extLst>
      <p:ext uri="{BB962C8B-B14F-4D97-AF65-F5344CB8AC3E}">
        <p14:creationId xmlns:p14="http://schemas.microsoft.com/office/powerpoint/2010/main" val="139827684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B11F-08D8-6E44-88D2-7182468E6AFF}"/>
              </a:ext>
            </a:extLst>
          </p:cNvPr>
          <p:cNvSpPr>
            <a:spLocks noGrp="1"/>
          </p:cNvSpPr>
          <p:nvPr>
            <p:ph type="title"/>
          </p:nvPr>
        </p:nvSpPr>
        <p:spPr>
          <a:xfrm>
            <a:off x="424808" y="343158"/>
            <a:ext cx="11018520"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r>
              <a:rPr lang="en-US" sz="3200">
                <a:latin typeface="+mj-lt"/>
              </a:rPr>
              <a:t>Vulnerability management</a:t>
            </a:r>
            <a:endParaRPr lang="en-IL" sz="3200">
              <a:latin typeface="+mj-lt"/>
            </a:endParaRPr>
          </a:p>
        </p:txBody>
      </p:sp>
      <p:sp>
        <p:nvSpPr>
          <p:cNvPr id="16" name="TextBox 15">
            <a:extLst>
              <a:ext uri="{FF2B5EF4-FFF2-40B4-BE49-F238E27FC236}">
                <a16:creationId xmlns:a16="http://schemas.microsoft.com/office/drawing/2014/main" id="{7B4B47D7-2382-4E9C-A97E-71F174B68B72}"/>
              </a:ext>
            </a:extLst>
          </p:cNvPr>
          <p:cNvSpPr txBox="1"/>
          <p:nvPr/>
        </p:nvSpPr>
        <p:spPr>
          <a:xfrm>
            <a:off x="424808" y="1098157"/>
            <a:ext cx="5742285" cy="5899948"/>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980"/>
              </a:spcAft>
              <a:defRPr/>
            </a:pPr>
            <a:r>
              <a:rPr lang="en-US" sz="1667" dirty="0">
                <a:ln w="3175">
                  <a:noFill/>
                </a:ln>
                <a:solidFill>
                  <a:schemeClr val="accent1"/>
                </a:solidFill>
                <a:latin typeface="+mj-lt"/>
                <a:cs typeface="Segoe UI Semilight" panose="020B0402040204020203" pitchFamily="34" charset="0"/>
              </a:rPr>
              <a:t>Unique value proposition</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Automatic onboarding of registries, zero configuration</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Images remain within the customer’s region in Azure </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Images remain within the customer’s account in AWS</a:t>
            </a:r>
          </a:p>
          <a:p>
            <a:pPr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Ship</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New container images are automatically scanned</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Birds-eye view for all registry vulnerabilities</a:t>
            </a:r>
          </a:p>
          <a:p>
            <a:pPr lvl="0"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Runtime</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Continuous scanning of images running in AKS clusters</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Visibility to image vulnerabilities in AKS clusters</a:t>
            </a:r>
          </a:p>
          <a:p>
            <a:pPr lvl="0" defTabSz="913874">
              <a:spcBef>
                <a:spcPts val="1961"/>
              </a:spcBef>
              <a:spcAft>
                <a:spcPts val="980"/>
              </a:spcAft>
              <a:defRPr/>
            </a:pPr>
            <a:r>
              <a:rPr lang="en-US" sz="1667" dirty="0">
                <a:ln w="3175">
                  <a:noFill/>
                </a:ln>
                <a:solidFill>
                  <a:schemeClr val="accent1"/>
                </a:solidFill>
                <a:latin typeface="+mj-lt"/>
                <a:cs typeface="Segoe UI Semilight" panose="020B0402040204020203" pitchFamily="34" charset="0"/>
              </a:rPr>
              <a:t>Build</a:t>
            </a:r>
          </a:p>
          <a:p>
            <a:pPr marL="330137" lvl="0" indent="-330137" defTabSz="913874">
              <a:spcAft>
                <a:spcPts val="980"/>
              </a:spcAft>
              <a:buBlip>
                <a:blip r:embed="rId3"/>
              </a:buBlip>
              <a:defRPr/>
            </a:pPr>
            <a:r>
              <a:rPr lang="en-US" sz="1667" dirty="0">
                <a:ln w="3175">
                  <a:noFill/>
                </a:ln>
                <a:gradFill>
                  <a:gsLst>
                    <a:gs pos="83000">
                      <a:srgbClr val="000000"/>
                    </a:gs>
                    <a:gs pos="100000">
                      <a:srgbClr val="000000"/>
                    </a:gs>
                  </a:gsLst>
                  <a:lin ang="5400000" scaled="1"/>
                </a:gradFill>
                <a:cs typeface="Segoe UI Semilight" panose="020B0402040204020203" pitchFamily="34" charset="0"/>
              </a:rPr>
              <a:t>Scan your images as part of your CI/CD pipeline with Defender for DevOps</a:t>
            </a:r>
          </a:p>
          <a:p>
            <a:pPr lvl="0" defTabSz="913874">
              <a:spcAft>
                <a:spcPts val="980"/>
              </a:spcAft>
              <a:defRPr/>
            </a:pPr>
            <a:endParaRPr lang="en-US" sz="1667" dirty="0">
              <a:ln w="3175">
                <a:noFill/>
              </a:ln>
              <a:gradFill>
                <a:gsLst>
                  <a:gs pos="83000">
                    <a:srgbClr val="000000"/>
                  </a:gs>
                  <a:gs pos="100000">
                    <a:srgbClr val="000000"/>
                  </a:gs>
                </a:gsLst>
                <a:lin ang="5400000" scaled="1"/>
              </a:gradFill>
              <a:cs typeface="Segoe UI Semilight" panose="020B0402040204020203" pitchFamily="34" charset="0"/>
            </a:endParaRPr>
          </a:p>
        </p:txBody>
      </p:sp>
      <p:sp>
        <p:nvSpPr>
          <p:cNvPr id="31" name="Rectangle 30">
            <a:extLst>
              <a:ext uri="{FF2B5EF4-FFF2-40B4-BE49-F238E27FC236}">
                <a16:creationId xmlns:a16="http://schemas.microsoft.com/office/drawing/2014/main" id="{7B6235F1-6A21-4BB9-B6FB-C14D66451E44}"/>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4" name="Picture 13" descr="screenshot">
            <a:extLst>
              <a:ext uri="{FF2B5EF4-FFF2-40B4-BE49-F238E27FC236}">
                <a16:creationId xmlns:a16="http://schemas.microsoft.com/office/drawing/2014/main" id="{3F4E3BBB-0963-01E4-99C2-CD9B8D88A127}"/>
              </a:ext>
            </a:extLst>
          </p:cNvPr>
          <p:cNvPicPr>
            <a:picLocks noChangeAspect="1"/>
          </p:cNvPicPr>
          <p:nvPr/>
        </p:nvPicPr>
        <p:blipFill>
          <a:blip r:embed="rId4"/>
          <a:stretch>
            <a:fillRect/>
          </a:stretch>
        </p:blipFill>
        <p:spPr>
          <a:xfrm>
            <a:off x="6660057" y="535149"/>
            <a:ext cx="5242472" cy="2704099"/>
          </a:xfrm>
          <a:prstGeom prst="rect">
            <a:avLst/>
          </a:prstGeom>
          <a:ln w="38100">
            <a:solidFill>
              <a:schemeClr val="bg1"/>
            </a:solidFill>
          </a:ln>
        </p:spPr>
      </p:pic>
      <p:pic>
        <p:nvPicPr>
          <p:cNvPr id="27" name="Picture 26" descr="screenshot">
            <a:extLst>
              <a:ext uri="{FF2B5EF4-FFF2-40B4-BE49-F238E27FC236}">
                <a16:creationId xmlns:a16="http://schemas.microsoft.com/office/drawing/2014/main" id="{9A5F15D3-BF0B-62F8-C05B-95DBA0A67441}"/>
              </a:ext>
            </a:extLst>
          </p:cNvPr>
          <p:cNvPicPr>
            <a:picLocks noChangeAspect="1"/>
          </p:cNvPicPr>
          <p:nvPr/>
        </p:nvPicPr>
        <p:blipFill>
          <a:blip r:embed="rId5"/>
          <a:stretch>
            <a:fillRect/>
          </a:stretch>
        </p:blipFill>
        <p:spPr>
          <a:xfrm>
            <a:off x="6660058" y="3618753"/>
            <a:ext cx="5242473" cy="2619090"/>
          </a:xfrm>
          <a:prstGeom prst="rect">
            <a:avLst/>
          </a:prstGeom>
          <a:ln w="38100">
            <a:solidFill>
              <a:schemeClr val="bg1"/>
            </a:solidFill>
          </a:ln>
        </p:spPr>
      </p:pic>
    </p:spTree>
    <p:extLst>
      <p:ext uri="{BB962C8B-B14F-4D97-AF65-F5344CB8AC3E}">
        <p14:creationId xmlns:p14="http://schemas.microsoft.com/office/powerpoint/2010/main" val="31377263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101-229A-5E4C-9BBC-A797F66474D8}"/>
              </a:ext>
            </a:extLst>
          </p:cNvPr>
          <p:cNvSpPr>
            <a:spLocks noGrp="1"/>
          </p:cNvSpPr>
          <p:nvPr>
            <p:ph type="title"/>
          </p:nvPr>
        </p:nvSpPr>
        <p:spPr>
          <a:xfrm>
            <a:off x="586740" y="471714"/>
            <a:ext cx="11018520" cy="492443"/>
          </a:xfr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nSpc>
                <a:spcPct val="100000"/>
              </a:lnSpc>
            </a:pPr>
            <a:r>
              <a:rPr lang="en-US" sz="3200" dirty="0">
                <a:latin typeface="+mj-lt"/>
              </a:rPr>
              <a:t>Advanced threat detection</a:t>
            </a:r>
            <a:endParaRPr lang="en-IL" sz="3200" dirty="0">
              <a:latin typeface="+mj-lt"/>
            </a:endParaRPr>
          </a:p>
        </p:txBody>
      </p:sp>
      <p:sp>
        <p:nvSpPr>
          <p:cNvPr id="16" name="TextBox 15">
            <a:extLst>
              <a:ext uri="{FF2B5EF4-FFF2-40B4-BE49-F238E27FC236}">
                <a16:creationId xmlns:a16="http://schemas.microsoft.com/office/drawing/2014/main" id="{E9E2ED49-E551-40D2-9720-9EFD05EEEA88}"/>
              </a:ext>
            </a:extLst>
          </p:cNvPr>
          <p:cNvSpPr txBox="1"/>
          <p:nvPr/>
        </p:nvSpPr>
        <p:spPr>
          <a:xfrm>
            <a:off x="588264" y="1462224"/>
            <a:ext cx="5742285" cy="4792420"/>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defTabSz="913874">
              <a:spcAft>
                <a:spcPts val="392"/>
              </a:spcAft>
              <a:defRPr/>
            </a:pPr>
            <a:r>
              <a:rPr lang="en-US" sz="1568">
                <a:ln w="3175">
                  <a:noFill/>
                </a:ln>
                <a:solidFill>
                  <a:schemeClr val="accent1"/>
                </a:solidFill>
                <a:latin typeface="+mj-lt"/>
                <a:cs typeface="Segoe UI Semilight" panose="020B0402040204020203" pitchFamily="34" charset="0"/>
              </a:rPr>
              <a:t>Rich detection suite</a:t>
            </a:r>
          </a:p>
          <a:p>
            <a:pPr marL="330137" lvl="0" indent="-330137" defTabSz="913874">
              <a:spcAft>
                <a:spcPts val="392"/>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Control plane and workload level detections</a:t>
            </a:r>
          </a:p>
          <a:p>
            <a:pPr marL="330137" lvl="0" indent="-330137" defTabSz="913874">
              <a:spcAft>
                <a:spcPts val="392"/>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Deterministic, AI, and anomaly-based alerts to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identify threats</a:t>
            </a:r>
          </a:p>
          <a:p>
            <a:pPr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Leading threat intelligence </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Microsoft’s global threat intelligence with honeypot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networks, research malware feeds, in addition to memory forensic techniques to identify fileless attacks</a:t>
            </a:r>
          </a:p>
          <a:p>
            <a:pPr lvl="0"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Understand risk and context </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Prioritized alerts mapped to MITRE ATT&amp;CK® tactics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to easily understand the Kubernetes context effect across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the attack lifecycle and to identify response action</a:t>
            </a:r>
          </a:p>
          <a:p>
            <a:pPr lvl="0" defTabSz="913874">
              <a:spcBef>
                <a:spcPts val="980"/>
              </a:spcBef>
              <a:spcAft>
                <a:spcPts val="392"/>
              </a:spcAft>
              <a:defRPr/>
            </a:pPr>
            <a:r>
              <a:rPr lang="en-US" sz="1568">
                <a:ln w="3175">
                  <a:noFill/>
                </a:ln>
                <a:solidFill>
                  <a:schemeClr val="accent1"/>
                </a:solidFill>
                <a:latin typeface="+mj-lt"/>
                <a:cs typeface="Segoe UI Semilight" panose="020B0402040204020203" pitchFamily="34" charset="0"/>
              </a:rPr>
              <a:t>Automate response</a:t>
            </a:r>
          </a:p>
          <a:p>
            <a:pPr marL="330137" lvl="0" indent="-330137" defTabSz="913874">
              <a:spcAft>
                <a:spcPts val="980"/>
              </a:spcAft>
              <a:buBlip>
                <a:blip r:embed="rId3"/>
              </a:buBlip>
              <a:defRPr/>
            </a:pPr>
            <a:r>
              <a:rPr lang="en-US" sz="1568">
                <a:ln w="3175">
                  <a:noFill/>
                </a:ln>
                <a:gradFill>
                  <a:gsLst>
                    <a:gs pos="83000">
                      <a:srgbClr val="000000"/>
                    </a:gs>
                    <a:gs pos="100000">
                      <a:srgbClr val="000000"/>
                    </a:gs>
                  </a:gsLst>
                  <a:lin ang="5400000" scaled="1"/>
                </a:gradFill>
                <a:cs typeface="Segoe UI Semilight" panose="020B0402040204020203" pitchFamily="34" charset="0"/>
              </a:rPr>
              <a:t>Automate actions with tools of your choice: SIEM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integration, email notifications, workflow automations </a:t>
            </a:r>
            <a:br>
              <a:rPr lang="en-US" sz="1568">
                <a:ln w="3175">
                  <a:noFill/>
                </a:ln>
                <a:gradFill>
                  <a:gsLst>
                    <a:gs pos="83000">
                      <a:srgbClr val="000000"/>
                    </a:gs>
                    <a:gs pos="100000">
                      <a:srgbClr val="000000"/>
                    </a:gs>
                  </a:gsLst>
                  <a:lin ang="5400000" scaled="1"/>
                </a:gradFill>
                <a:cs typeface="Segoe UI Semilight" panose="020B0402040204020203" pitchFamily="34" charset="0"/>
              </a:rPr>
            </a:br>
            <a:r>
              <a:rPr lang="en-US" sz="1568">
                <a:ln w="3175">
                  <a:noFill/>
                </a:ln>
                <a:gradFill>
                  <a:gsLst>
                    <a:gs pos="83000">
                      <a:srgbClr val="000000"/>
                    </a:gs>
                    <a:gs pos="100000">
                      <a:srgbClr val="000000"/>
                    </a:gs>
                  </a:gsLst>
                  <a:lin ang="5400000" scaled="1"/>
                </a:gradFill>
                <a:cs typeface="Segoe UI Semilight" panose="020B0402040204020203" pitchFamily="34" charset="0"/>
              </a:rPr>
              <a:t>and continuous export </a:t>
            </a:r>
          </a:p>
        </p:txBody>
      </p:sp>
      <p:sp>
        <p:nvSpPr>
          <p:cNvPr id="29" name="Rectangle 28">
            <a:extLst>
              <a:ext uri="{FF2B5EF4-FFF2-40B4-BE49-F238E27FC236}">
                <a16:creationId xmlns:a16="http://schemas.microsoft.com/office/drawing/2014/main" id="{3C61E1C4-8CD3-46E1-A464-F59DF48B4227}"/>
              </a:ext>
              <a:ext uri="{C183D7F6-B498-43B3-948B-1728B52AA6E4}">
                <adec:decorative xmlns:adec="http://schemas.microsoft.com/office/drawing/2017/decorative" val="1"/>
              </a:ext>
            </a:extLst>
          </p:cNvPr>
          <p:cNvSpPr/>
          <p:nvPr/>
        </p:nvSpPr>
        <p:spPr bwMode="auto">
          <a:xfrm>
            <a:off x="6331415" y="487"/>
            <a:ext cx="5859720"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29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70" name="Picture 69" descr="screenshot">
            <a:extLst>
              <a:ext uri="{FF2B5EF4-FFF2-40B4-BE49-F238E27FC236}">
                <a16:creationId xmlns:a16="http://schemas.microsoft.com/office/drawing/2014/main" id="{9F712D96-7F87-112B-0813-441BB26D3AE6}"/>
              </a:ext>
            </a:extLst>
          </p:cNvPr>
          <p:cNvPicPr>
            <a:picLocks noChangeAspect="1"/>
          </p:cNvPicPr>
          <p:nvPr/>
        </p:nvPicPr>
        <p:blipFill rotWithShape="1">
          <a:blip r:embed="rId4"/>
          <a:srcRect t="228" b="-7"/>
          <a:stretch/>
        </p:blipFill>
        <p:spPr>
          <a:xfrm>
            <a:off x="6592218" y="1190097"/>
            <a:ext cx="5338114" cy="4477806"/>
          </a:xfrm>
          <a:prstGeom prst="rect">
            <a:avLst/>
          </a:prstGeom>
          <a:ln w="38100">
            <a:solidFill>
              <a:schemeClr val="bg1"/>
            </a:solidFill>
          </a:ln>
        </p:spPr>
      </p:pic>
    </p:spTree>
    <p:extLst>
      <p:ext uri="{BB962C8B-B14F-4D97-AF65-F5344CB8AC3E}">
        <p14:creationId xmlns:p14="http://schemas.microsoft.com/office/powerpoint/2010/main" val="333823249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r>
              <a:rPr lang="en-US" sz="3600" dirty="0"/>
              <a:t>Automating Security with </a:t>
            </a:r>
            <a:br>
              <a:rPr lang="en-US" sz="3600" dirty="0"/>
            </a:br>
            <a:r>
              <a:rPr lang="en-US" sz="3600" dirty="0"/>
              <a:t>Defender for Cloud and Logic Apps</a:t>
            </a:r>
          </a:p>
        </p:txBody>
      </p:sp>
    </p:spTree>
    <p:extLst>
      <p:ext uri="{BB962C8B-B14F-4D97-AF65-F5344CB8AC3E}">
        <p14:creationId xmlns:p14="http://schemas.microsoft.com/office/powerpoint/2010/main" val="2145531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8957-74C7-61C9-EA37-B5BCFB602C9C}"/>
              </a:ext>
            </a:extLst>
          </p:cNvPr>
          <p:cNvSpPr>
            <a:spLocks noGrp="1"/>
          </p:cNvSpPr>
          <p:nvPr>
            <p:ph type="title"/>
          </p:nvPr>
        </p:nvSpPr>
        <p:spPr/>
        <p:txBody>
          <a:bodyPr/>
          <a:lstStyle/>
          <a:p>
            <a:r>
              <a:rPr lang="en-US" dirty="0"/>
              <a:t>Defender for Cloud Recommendations </a:t>
            </a:r>
          </a:p>
        </p:txBody>
      </p:sp>
      <p:sp>
        <p:nvSpPr>
          <p:cNvPr id="4" name="Text Placeholder 3">
            <a:extLst>
              <a:ext uri="{FF2B5EF4-FFF2-40B4-BE49-F238E27FC236}">
                <a16:creationId xmlns:a16="http://schemas.microsoft.com/office/drawing/2014/main" id="{53925C25-3F58-A944-4550-3DED248EF459}"/>
              </a:ext>
            </a:extLst>
          </p:cNvPr>
          <p:cNvSpPr>
            <a:spLocks noGrp="1"/>
          </p:cNvSpPr>
          <p:nvPr>
            <p:ph type="body" sz="quarter" idx="10"/>
          </p:nvPr>
        </p:nvSpPr>
        <p:spPr>
          <a:xfrm>
            <a:off x="588264" y="1517176"/>
            <a:ext cx="4564514" cy="4505849"/>
          </a:xfrm>
        </p:spPr>
        <p:txBody>
          <a:bodyPr/>
          <a:lstStyle/>
          <a:p>
            <a:pPr marL="342900" indent="-342900">
              <a:buFont typeface="Wingdings" panose="05000000000000000000" pitchFamily="2" charset="2"/>
              <a:buChar char="§"/>
            </a:pPr>
            <a:r>
              <a:rPr lang="en-US" sz="2400" dirty="0"/>
              <a:t>Management and remediation of recommendations </a:t>
            </a:r>
            <a:r>
              <a:rPr lang="en-US" sz="2400" i="1" dirty="0"/>
              <a:t>can</a:t>
            </a:r>
            <a:r>
              <a:rPr lang="en-US" sz="2400" dirty="0"/>
              <a:t> be done manually</a:t>
            </a:r>
          </a:p>
          <a:p>
            <a:pPr marL="571500" lvl="1" indent="-342900">
              <a:buFont typeface="Wingdings" panose="05000000000000000000" pitchFamily="2" charset="2"/>
              <a:buChar char="§"/>
            </a:pPr>
            <a:r>
              <a:rPr lang="en-US" sz="1800" dirty="0"/>
              <a:t>Set an owner for the issue</a:t>
            </a:r>
          </a:p>
          <a:p>
            <a:pPr marL="571500" lvl="1" indent="-342900">
              <a:buFont typeface="Wingdings" panose="05000000000000000000" pitchFamily="2" charset="2"/>
              <a:buChar char="§"/>
            </a:pPr>
            <a:r>
              <a:rPr lang="en-US" sz="1800" dirty="0"/>
              <a:t>Set estimated remediation date</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dirty="0"/>
              <a:t>May be required due to complexity of the issue or change control requirements</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i="1" dirty="0"/>
              <a:t>Automation</a:t>
            </a:r>
            <a:r>
              <a:rPr lang="en-US" sz="2400" dirty="0"/>
              <a:t> speeds resolution and standardizes approach</a:t>
            </a:r>
          </a:p>
        </p:txBody>
      </p:sp>
      <p:pic>
        <p:nvPicPr>
          <p:cNvPr id="9" name="Picture 8">
            <a:extLst>
              <a:ext uri="{FF2B5EF4-FFF2-40B4-BE49-F238E27FC236}">
                <a16:creationId xmlns:a16="http://schemas.microsoft.com/office/drawing/2014/main" id="{EC07FA96-921A-6B45-DF5E-A88478F96508}"/>
              </a:ext>
            </a:extLst>
          </p:cNvPr>
          <p:cNvPicPr>
            <a:picLocks noChangeAspect="1"/>
          </p:cNvPicPr>
          <p:nvPr/>
        </p:nvPicPr>
        <p:blipFill>
          <a:blip r:embed="rId3"/>
          <a:stretch>
            <a:fillRect/>
          </a:stretch>
        </p:blipFill>
        <p:spPr>
          <a:xfrm>
            <a:off x="5936885" y="1312606"/>
            <a:ext cx="6165034" cy="494071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58C7DEE4-F98A-0A32-4BF8-8197FA7DD056}"/>
              </a:ext>
            </a:extLst>
          </p:cNvPr>
          <p:cNvPicPr>
            <a:picLocks noChangeAspect="1"/>
          </p:cNvPicPr>
          <p:nvPr/>
        </p:nvPicPr>
        <p:blipFill>
          <a:blip r:embed="rId4"/>
          <a:stretch>
            <a:fillRect/>
          </a:stretch>
        </p:blipFill>
        <p:spPr>
          <a:xfrm>
            <a:off x="5477208" y="3429000"/>
            <a:ext cx="6412450" cy="3014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4170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A650-765E-E845-1B14-752892DB1977}"/>
              </a:ext>
            </a:extLst>
          </p:cNvPr>
          <p:cNvSpPr>
            <a:spLocks noGrp="1"/>
          </p:cNvSpPr>
          <p:nvPr>
            <p:ph type="title"/>
          </p:nvPr>
        </p:nvSpPr>
        <p:spPr>
          <a:xfrm>
            <a:off x="588263" y="394839"/>
            <a:ext cx="8054292" cy="1477328"/>
          </a:xfrm>
        </p:spPr>
        <p:txBody>
          <a:bodyPr/>
          <a:lstStyle/>
          <a:p>
            <a:r>
              <a:rPr lang="en-US" sz="3200" i="0" dirty="0">
                <a:solidFill>
                  <a:srgbClr val="161616"/>
                </a:solidFill>
                <a:effectLst/>
                <a:latin typeface="Segoe UI Semibold" panose="020B0702040204020203" pitchFamily="34" charset="0"/>
                <a:cs typeface="Segoe UI Semibold" panose="020B0702040204020203" pitchFamily="34" charset="0"/>
              </a:rPr>
              <a:t>Build an automated remediation process </a:t>
            </a:r>
            <a:r>
              <a:rPr lang="en-US" sz="3200" dirty="0">
                <a:solidFill>
                  <a:srgbClr val="161616"/>
                </a:solidFill>
                <a:latin typeface="Segoe UI Semibold" panose="020B0702040204020203" pitchFamily="34" charset="0"/>
                <a:cs typeface="Segoe UI Semibold" panose="020B0702040204020203" pitchFamily="34" charset="0"/>
              </a:rPr>
              <a:t>with</a:t>
            </a:r>
            <a:r>
              <a:rPr lang="en-US" sz="3200" i="0" dirty="0">
                <a:solidFill>
                  <a:srgbClr val="161616"/>
                </a:solidFill>
                <a:effectLst/>
                <a:latin typeface="Segoe UI Semibold" panose="020B0702040204020203" pitchFamily="34" charset="0"/>
                <a:cs typeface="Segoe UI Semibold" panose="020B0702040204020203" pitchFamily="34" charset="0"/>
              </a:rPr>
              <a:t> governance rules</a:t>
            </a:r>
            <a:br>
              <a:rPr lang="en-US" sz="3200" i="0" dirty="0">
                <a:solidFill>
                  <a:srgbClr val="161616"/>
                </a:solidFill>
                <a:effectLst/>
                <a:latin typeface="Segoe UI Semibold" panose="020B0702040204020203" pitchFamily="34" charset="0"/>
                <a:cs typeface="Segoe UI Semibold" panose="020B0702040204020203" pitchFamily="34" charset="0"/>
              </a:rPr>
            </a:br>
            <a:endParaRPr lang="en-US" sz="3200" dirty="0">
              <a:latin typeface="Segoe UI Semibold" panose="020B0702040204020203" pitchFamily="34" charset="0"/>
              <a:cs typeface="Segoe UI Semibold" panose="020B0702040204020203" pitchFamily="34" charset="0"/>
            </a:endParaRPr>
          </a:p>
        </p:txBody>
      </p:sp>
      <p:sp>
        <p:nvSpPr>
          <p:cNvPr id="3" name="Text Placeholder 2">
            <a:extLst>
              <a:ext uri="{FF2B5EF4-FFF2-40B4-BE49-F238E27FC236}">
                <a16:creationId xmlns:a16="http://schemas.microsoft.com/office/drawing/2014/main" id="{0AC67814-BFD7-0EB2-3B96-BEAB1CFA4597}"/>
              </a:ext>
            </a:extLst>
          </p:cNvPr>
          <p:cNvSpPr>
            <a:spLocks noGrp="1"/>
          </p:cNvSpPr>
          <p:nvPr>
            <p:ph type="body" sz="quarter" idx="10"/>
          </p:nvPr>
        </p:nvSpPr>
        <p:spPr>
          <a:xfrm>
            <a:off x="610265" y="1573390"/>
            <a:ext cx="7252378" cy="1107996"/>
          </a:xfrm>
        </p:spPr>
        <p:txBody>
          <a:bodyPr/>
          <a:lstStyle/>
          <a:p>
            <a:pPr marL="457200" indent="-457200">
              <a:buFont typeface="Wingdings" panose="05000000000000000000" pitchFamily="2" charset="2"/>
              <a:buChar char="§"/>
            </a:pPr>
            <a:r>
              <a:rPr lang="en-US" sz="2400" dirty="0"/>
              <a:t>Automate the process of defining who should own remediation of certain issues, assign a severity level, and set a target due date </a:t>
            </a:r>
          </a:p>
        </p:txBody>
      </p:sp>
      <p:pic>
        <p:nvPicPr>
          <p:cNvPr id="9" name="Picture 8">
            <a:extLst>
              <a:ext uri="{FF2B5EF4-FFF2-40B4-BE49-F238E27FC236}">
                <a16:creationId xmlns:a16="http://schemas.microsoft.com/office/drawing/2014/main" id="{4C7BB275-8123-9390-19AE-129F61816B1A}"/>
              </a:ext>
            </a:extLst>
          </p:cNvPr>
          <p:cNvPicPr>
            <a:picLocks noChangeAspect="1"/>
          </p:cNvPicPr>
          <p:nvPr/>
        </p:nvPicPr>
        <p:blipFill>
          <a:blip r:embed="rId3"/>
          <a:stretch>
            <a:fillRect/>
          </a:stretch>
        </p:blipFill>
        <p:spPr>
          <a:xfrm>
            <a:off x="588263" y="3121273"/>
            <a:ext cx="7159992" cy="3645087"/>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C907DB8-221A-F598-B761-9A0D5A698AA5}"/>
              </a:ext>
            </a:extLst>
          </p:cNvPr>
          <p:cNvPicPr>
            <a:picLocks noChangeAspect="1"/>
          </p:cNvPicPr>
          <p:nvPr/>
        </p:nvPicPr>
        <p:blipFill>
          <a:blip r:embed="rId4"/>
          <a:stretch>
            <a:fillRect/>
          </a:stretch>
        </p:blipFill>
        <p:spPr>
          <a:xfrm>
            <a:off x="7884645" y="1204815"/>
            <a:ext cx="4236453" cy="51324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41622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8054292" cy="984885"/>
          </a:xfrm>
        </p:spPr>
        <p:txBody>
          <a:bodyPr/>
          <a:lstStyle/>
          <a:p>
            <a:r>
              <a:rPr lang="en-US" sz="3200" b="1" i="0" dirty="0">
                <a:solidFill>
                  <a:srgbClr val="161616"/>
                </a:solidFill>
                <a:effectLst/>
              </a:rPr>
              <a:t>Automate remediation of common issues</a:t>
            </a:r>
            <a:endParaRPr lang="en-US" sz="3200"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2058921"/>
            <a:ext cx="3983737" cy="3545586"/>
          </a:xfrm>
        </p:spPr>
        <p:txBody>
          <a:bodyPr/>
          <a:lstStyle/>
          <a:p>
            <a:pPr marL="514350" indent="-514350">
              <a:buFont typeface="Wingdings" panose="05000000000000000000" pitchFamily="2" charset="2"/>
              <a:buChar char="§"/>
            </a:pPr>
            <a:r>
              <a:rPr lang="en-US" sz="2400" dirty="0"/>
              <a:t>Open Workflow automation blade</a:t>
            </a:r>
          </a:p>
          <a:p>
            <a:pPr marL="514350" indent="-514350">
              <a:buFont typeface="Wingdings" panose="05000000000000000000" pitchFamily="2" charset="2"/>
              <a:buChar char="§"/>
            </a:pPr>
            <a:r>
              <a:rPr lang="en-US" sz="2400" dirty="0"/>
              <a:t>Add a workflow automation </a:t>
            </a:r>
          </a:p>
          <a:p>
            <a:pPr marL="514350" indent="-514350">
              <a:buFont typeface="Wingdings" panose="05000000000000000000" pitchFamily="2" charset="2"/>
              <a:buChar char="§"/>
            </a:pPr>
            <a:r>
              <a:rPr lang="en-US" sz="2400" dirty="0"/>
              <a:t>Open the Logic Apps designer tool</a:t>
            </a:r>
          </a:p>
          <a:p>
            <a:pPr marL="514350" indent="-514350">
              <a:buFont typeface="Wingdings" panose="05000000000000000000" pitchFamily="2" charset="2"/>
              <a:buChar char="§"/>
            </a:pPr>
            <a:r>
              <a:rPr lang="en-US" sz="2400" dirty="0"/>
              <a:t>You’ll be asked to define where you want to create the Logic App</a:t>
            </a:r>
          </a:p>
        </p:txBody>
      </p:sp>
      <p:pic>
        <p:nvPicPr>
          <p:cNvPr id="17" name="Picture 16">
            <a:extLst>
              <a:ext uri="{FF2B5EF4-FFF2-40B4-BE49-F238E27FC236}">
                <a16:creationId xmlns:a16="http://schemas.microsoft.com/office/drawing/2014/main" id="{A304EE1C-78A2-7BD3-0D00-0D1747A83D2D}"/>
              </a:ext>
            </a:extLst>
          </p:cNvPr>
          <p:cNvPicPr>
            <a:picLocks noChangeAspect="1"/>
          </p:cNvPicPr>
          <p:nvPr/>
        </p:nvPicPr>
        <p:blipFill>
          <a:blip r:embed="rId3"/>
          <a:stretch>
            <a:fillRect/>
          </a:stretch>
        </p:blipFill>
        <p:spPr>
          <a:xfrm>
            <a:off x="4807765" y="1211829"/>
            <a:ext cx="4637499" cy="5239771"/>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6B1A4714-6137-CCAE-543B-EACB10105F33}"/>
              </a:ext>
            </a:extLst>
          </p:cNvPr>
          <p:cNvPicPr>
            <a:picLocks noChangeAspect="1"/>
          </p:cNvPicPr>
          <p:nvPr/>
        </p:nvPicPr>
        <p:blipFill>
          <a:blip r:embed="rId4"/>
          <a:stretch>
            <a:fillRect/>
          </a:stretch>
        </p:blipFill>
        <p:spPr>
          <a:xfrm>
            <a:off x="8705671" y="457200"/>
            <a:ext cx="3486329" cy="6077262"/>
          </a:xfrm>
          <a:prstGeom prst="rect">
            <a:avLst/>
          </a:prstGeom>
        </p:spPr>
      </p:pic>
    </p:spTree>
    <p:extLst>
      <p:ext uri="{BB962C8B-B14F-4D97-AF65-F5344CB8AC3E}">
        <p14:creationId xmlns:p14="http://schemas.microsoft.com/office/powerpoint/2010/main" val="384260181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6131851" cy="861774"/>
          </a:xfrm>
        </p:spPr>
        <p:txBody>
          <a:bodyPr/>
          <a:lstStyle/>
          <a:p>
            <a:r>
              <a:rPr lang="en-US" sz="2800" b="1" i="0" dirty="0">
                <a:solidFill>
                  <a:srgbClr val="161616"/>
                </a:solidFill>
                <a:effectLst/>
              </a:rPr>
              <a:t>Define parameters for </a:t>
            </a:r>
            <a:r>
              <a:rPr lang="en-US" sz="2800" b="1" dirty="0">
                <a:solidFill>
                  <a:srgbClr val="161616"/>
                </a:solidFill>
              </a:rPr>
              <a:t>the Logic App</a:t>
            </a:r>
            <a:r>
              <a:rPr lang="en-US" sz="2800" b="1" i="0" dirty="0">
                <a:solidFill>
                  <a:srgbClr val="161616"/>
                </a:solidFill>
                <a:effectLst/>
              </a:rPr>
              <a:t> </a:t>
            </a:r>
            <a:endParaRPr lang="en-US"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1496008"/>
            <a:ext cx="5509608" cy="4247317"/>
          </a:xfrm>
        </p:spPr>
        <p:txBody>
          <a:bodyPr/>
          <a:lstStyle/>
          <a:p>
            <a:pPr algn="l"/>
            <a:r>
              <a:rPr lang="en-US" sz="2400" dirty="0">
                <a:solidFill>
                  <a:srgbClr val="161616"/>
                </a:solidFill>
                <a:latin typeface="Segoe UI" panose="020B0502040204020203" pitchFamily="34" charset="0"/>
              </a:rPr>
              <a:t>L</a:t>
            </a:r>
            <a:r>
              <a:rPr lang="en-US" sz="2400" b="0" i="0" dirty="0">
                <a:solidFill>
                  <a:srgbClr val="161616"/>
                </a:solidFill>
                <a:effectLst/>
                <a:latin typeface="Segoe UI" panose="020B0502040204020203" pitchFamily="34" charset="0"/>
              </a:rPr>
              <a:t>ogic </a:t>
            </a:r>
            <a:r>
              <a:rPr lang="en-US" sz="2400" dirty="0">
                <a:solidFill>
                  <a:srgbClr val="161616"/>
                </a:solidFill>
                <a:latin typeface="Segoe UI" panose="020B0502040204020203" pitchFamily="34" charset="0"/>
              </a:rPr>
              <a:t>A</a:t>
            </a:r>
            <a:r>
              <a:rPr lang="en-US" sz="2400" b="0" i="0" dirty="0">
                <a:solidFill>
                  <a:srgbClr val="161616"/>
                </a:solidFill>
                <a:effectLst/>
                <a:latin typeface="Segoe UI" panose="020B0502040204020203" pitchFamily="34" charset="0"/>
              </a:rPr>
              <a:t>pp designer supports </a:t>
            </a:r>
            <a:r>
              <a:rPr lang="en-US" sz="2400" dirty="0">
                <a:solidFill>
                  <a:srgbClr val="161616"/>
                </a:solidFill>
                <a:latin typeface="Segoe UI" panose="020B0502040204020203" pitchFamily="34" charset="0"/>
              </a:rPr>
              <a:t>these </a:t>
            </a:r>
            <a:r>
              <a:rPr lang="en-US" sz="2400" b="0" i="0" dirty="0">
                <a:solidFill>
                  <a:srgbClr val="161616"/>
                </a:solidFill>
                <a:effectLst/>
                <a:latin typeface="Segoe UI" panose="020B0502040204020203" pitchFamily="34" charset="0"/>
              </a:rPr>
              <a:t>Defender for Cloud triggers:</a:t>
            </a:r>
          </a:p>
          <a:p>
            <a:pPr algn="l"/>
            <a:endParaRPr lang="en-US" sz="2000" b="0" i="0" dirty="0">
              <a:solidFill>
                <a:srgbClr val="161616"/>
              </a:solidFill>
              <a:effectLst/>
              <a:latin typeface="Segoe UI" panose="020B0502040204020203" pitchFamily="34" charset="0"/>
            </a:endParaRPr>
          </a:p>
          <a:p>
            <a:pPr marL="285750" indent="-285750" algn="l">
              <a:buFont typeface="Arial" panose="020B0604020202020204" pitchFamily="34" charset="0"/>
              <a:buChar char="•"/>
            </a:pPr>
            <a:r>
              <a:rPr lang="en-US" sz="2000" i="1" dirty="0">
                <a:solidFill>
                  <a:srgbClr val="161616"/>
                </a:solidFill>
                <a:effectLst/>
              </a:rPr>
              <a:t>When a Microsoft Defender for Cloud Recommendation is created or triggered </a:t>
            </a:r>
          </a:p>
          <a:p>
            <a:pPr marL="285750" indent="-285750" algn="l">
              <a:buFont typeface="Arial" panose="020B0604020202020204" pitchFamily="34" charset="0"/>
              <a:buChar char="•"/>
            </a:pPr>
            <a:endParaRPr lang="en-US" sz="2000" i="1" dirty="0">
              <a:solidFill>
                <a:srgbClr val="161616"/>
              </a:solidFill>
              <a:effectLst/>
            </a:endParaRPr>
          </a:p>
          <a:p>
            <a:pPr marL="285750" indent="-285750" algn="l">
              <a:buFont typeface="Arial" panose="020B0604020202020204" pitchFamily="34" charset="0"/>
              <a:buChar char="•"/>
            </a:pPr>
            <a:r>
              <a:rPr lang="en-US" sz="2000" i="1" dirty="0">
                <a:solidFill>
                  <a:srgbClr val="161616"/>
                </a:solidFill>
                <a:effectLst/>
              </a:rPr>
              <a:t>When a Defender for Cloud Alert is created or triggered</a:t>
            </a:r>
          </a:p>
          <a:p>
            <a:pPr marL="285750" indent="-285750" algn="l">
              <a:buFont typeface="Arial" panose="020B0604020202020204" pitchFamily="34" charset="0"/>
              <a:buChar char="•"/>
            </a:pPr>
            <a:endParaRPr lang="en-US" sz="2000" i="1" dirty="0">
              <a:solidFill>
                <a:srgbClr val="161616"/>
              </a:solidFill>
              <a:effectLst/>
            </a:endParaRPr>
          </a:p>
          <a:p>
            <a:pPr marL="285750" indent="-285750" algn="l">
              <a:buFont typeface="Arial" panose="020B0604020202020204" pitchFamily="34" charset="0"/>
              <a:buChar char="•"/>
            </a:pPr>
            <a:r>
              <a:rPr lang="en-US" sz="2000" i="1" dirty="0">
                <a:solidFill>
                  <a:srgbClr val="161616"/>
                </a:solidFill>
                <a:effectLst/>
              </a:rPr>
              <a:t>When a Defender for Cloud regulatory compliance assessment is created or triggered </a:t>
            </a:r>
          </a:p>
          <a:p>
            <a:pPr marL="285750" indent="-285750" algn="l">
              <a:buFont typeface="Arial" panose="020B0604020202020204" pitchFamily="34" charset="0"/>
              <a:buChar char="•"/>
            </a:pPr>
            <a:endParaRPr lang="en-US" sz="2000" dirty="0"/>
          </a:p>
        </p:txBody>
      </p:sp>
      <p:pic>
        <p:nvPicPr>
          <p:cNvPr id="14" name="Picture 13">
            <a:extLst>
              <a:ext uri="{FF2B5EF4-FFF2-40B4-BE49-F238E27FC236}">
                <a16:creationId xmlns:a16="http://schemas.microsoft.com/office/drawing/2014/main" id="{D0BAEDE5-A47C-19AE-7422-83C695A60610}"/>
              </a:ext>
            </a:extLst>
          </p:cNvPr>
          <p:cNvPicPr>
            <a:picLocks noChangeAspect="1"/>
          </p:cNvPicPr>
          <p:nvPr/>
        </p:nvPicPr>
        <p:blipFill>
          <a:blip r:embed="rId3"/>
          <a:stretch>
            <a:fillRect/>
          </a:stretch>
        </p:blipFill>
        <p:spPr>
          <a:xfrm>
            <a:off x="6398155" y="934204"/>
            <a:ext cx="5509608" cy="5797117"/>
          </a:xfrm>
          <a:prstGeom prst="rect">
            <a:avLst/>
          </a:prstGeom>
        </p:spPr>
      </p:pic>
      <p:cxnSp>
        <p:nvCxnSpPr>
          <p:cNvPr id="7" name="Straight Arrow Connector 6">
            <a:extLst>
              <a:ext uri="{FF2B5EF4-FFF2-40B4-BE49-F238E27FC236}">
                <a16:creationId xmlns:a16="http://schemas.microsoft.com/office/drawing/2014/main" id="{F0E73370-C9E7-280F-3127-B87820CC2536}"/>
              </a:ext>
            </a:extLst>
          </p:cNvPr>
          <p:cNvCxnSpPr>
            <a:cxnSpLocks/>
          </p:cNvCxnSpPr>
          <p:nvPr/>
        </p:nvCxnSpPr>
        <p:spPr>
          <a:xfrm flipV="1">
            <a:off x="5355771" y="1318974"/>
            <a:ext cx="1690915" cy="582397"/>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463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0F6A2-4A1A-C11C-1351-4D8E722B7140}"/>
              </a:ext>
            </a:extLst>
          </p:cNvPr>
          <p:cNvSpPr>
            <a:spLocks noGrp="1"/>
          </p:cNvSpPr>
          <p:nvPr>
            <p:ph type="title"/>
          </p:nvPr>
        </p:nvSpPr>
        <p:spPr>
          <a:xfrm>
            <a:off x="585216" y="2930402"/>
            <a:ext cx="9144000" cy="997196"/>
          </a:xfrm>
        </p:spPr>
        <p:txBody>
          <a:bodyPr/>
          <a:lstStyle/>
          <a:p>
            <a:r>
              <a:rPr lang="en-US" dirty="0"/>
              <a:t>Defender for Cloud:</a:t>
            </a:r>
            <a:br>
              <a:rPr lang="en-US" dirty="0"/>
            </a:br>
            <a:r>
              <a:rPr lang="en-US" dirty="0"/>
              <a:t>Cloud Security Posture Management</a:t>
            </a:r>
          </a:p>
        </p:txBody>
      </p:sp>
    </p:spTree>
    <p:extLst>
      <p:ext uri="{BB962C8B-B14F-4D97-AF65-F5344CB8AC3E}">
        <p14:creationId xmlns:p14="http://schemas.microsoft.com/office/powerpoint/2010/main" val="1579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11018520" cy="553998"/>
          </a:xfrm>
        </p:spPr>
        <p:txBody>
          <a:bodyPr/>
          <a:lstStyle/>
          <a:p>
            <a:r>
              <a:rPr lang="en-US" i="0" dirty="0">
                <a:solidFill>
                  <a:srgbClr val="161616"/>
                </a:solidFill>
                <a:effectLst/>
              </a:rPr>
              <a:t>Configure workflow automation at scale</a:t>
            </a:r>
            <a:endParaRPr lang="en-US" sz="4000" dirty="0"/>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88263" y="1418188"/>
            <a:ext cx="11018520" cy="738664"/>
          </a:xfrm>
        </p:spPr>
        <p:txBody>
          <a:bodyPr/>
          <a:lstStyle/>
          <a:p>
            <a:r>
              <a:rPr lang="en-US" sz="2400" b="0" i="0" dirty="0">
                <a:solidFill>
                  <a:srgbClr val="161616"/>
                </a:solidFill>
                <a:effectLst/>
                <a:latin typeface="Segoe UI" panose="020B0502040204020203" pitchFamily="34" charset="0"/>
              </a:rPr>
              <a:t>To deploy automation configurations to Azure subscriptions across your organization, use the Azure Policy '</a:t>
            </a:r>
            <a:r>
              <a:rPr lang="en-US" sz="2400" i="1" dirty="0" err="1">
                <a:solidFill>
                  <a:srgbClr val="161616"/>
                </a:solidFill>
                <a:effectLst/>
                <a:latin typeface="Segoe UI" panose="020B0502040204020203" pitchFamily="34" charset="0"/>
              </a:rPr>
              <a:t>DeployIfNotExist</a:t>
            </a:r>
            <a:r>
              <a:rPr lang="en-US" sz="2400" b="0" i="0" dirty="0">
                <a:solidFill>
                  <a:srgbClr val="161616"/>
                </a:solidFill>
                <a:effectLst/>
                <a:latin typeface="Segoe UI" panose="020B0502040204020203" pitchFamily="34" charset="0"/>
              </a:rPr>
              <a:t>' policies below.</a:t>
            </a:r>
            <a:endParaRPr lang="en-US" sz="2400" dirty="0"/>
          </a:p>
        </p:txBody>
      </p:sp>
      <p:graphicFrame>
        <p:nvGraphicFramePr>
          <p:cNvPr id="6" name="Table 6">
            <a:extLst>
              <a:ext uri="{FF2B5EF4-FFF2-40B4-BE49-F238E27FC236}">
                <a16:creationId xmlns:a16="http://schemas.microsoft.com/office/drawing/2014/main" id="{105D7633-29FA-6D0A-B6F1-D19ED79B2850}"/>
              </a:ext>
            </a:extLst>
          </p:cNvPr>
          <p:cNvGraphicFramePr>
            <a:graphicFrameLocks noGrp="1"/>
          </p:cNvGraphicFramePr>
          <p:nvPr>
            <p:extLst>
              <p:ext uri="{D42A27DB-BD31-4B8C-83A1-F6EECF244321}">
                <p14:modId xmlns:p14="http://schemas.microsoft.com/office/powerpoint/2010/main" val="2855171029"/>
              </p:ext>
            </p:extLst>
          </p:nvPr>
        </p:nvGraphicFramePr>
        <p:xfrm>
          <a:off x="588263" y="2914215"/>
          <a:ext cx="10690122" cy="3305156"/>
        </p:xfrm>
        <a:graphic>
          <a:graphicData uri="http://schemas.openxmlformats.org/drawingml/2006/table">
            <a:tbl>
              <a:tblPr firstRow="1" bandRow="1">
                <a:tableStyleId>{5C22544A-7EE6-4342-B048-85BDC9FD1C3A}</a:tableStyleId>
              </a:tblPr>
              <a:tblGrid>
                <a:gridCol w="3563374">
                  <a:extLst>
                    <a:ext uri="{9D8B030D-6E8A-4147-A177-3AD203B41FA5}">
                      <a16:colId xmlns:a16="http://schemas.microsoft.com/office/drawing/2014/main" val="1885157159"/>
                    </a:ext>
                  </a:extLst>
                </a:gridCol>
                <a:gridCol w="3563374">
                  <a:extLst>
                    <a:ext uri="{9D8B030D-6E8A-4147-A177-3AD203B41FA5}">
                      <a16:colId xmlns:a16="http://schemas.microsoft.com/office/drawing/2014/main" val="3182276053"/>
                    </a:ext>
                  </a:extLst>
                </a:gridCol>
                <a:gridCol w="3563374">
                  <a:extLst>
                    <a:ext uri="{9D8B030D-6E8A-4147-A177-3AD203B41FA5}">
                      <a16:colId xmlns:a16="http://schemas.microsoft.com/office/drawing/2014/main" val="733493248"/>
                    </a:ext>
                  </a:extLst>
                </a:gridCol>
              </a:tblGrid>
              <a:tr h="479008">
                <a:tc>
                  <a:txBody>
                    <a:bodyPr/>
                    <a:lstStyle/>
                    <a:p>
                      <a:pPr algn="l" fontAlgn="t"/>
                      <a:r>
                        <a:rPr lang="en-US" sz="1600" dirty="0">
                          <a:effectLst/>
                        </a:rPr>
                        <a:t>Goal</a:t>
                      </a:r>
                    </a:p>
                  </a:txBody>
                  <a:tcPr/>
                </a:tc>
                <a:tc>
                  <a:txBody>
                    <a:bodyPr/>
                    <a:lstStyle/>
                    <a:p>
                      <a:pPr algn="l" fontAlgn="t"/>
                      <a:r>
                        <a:rPr lang="en-US" sz="1600">
                          <a:effectLst/>
                        </a:rPr>
                        <a:t>Policy</a:t>
                      </a:r>
                    </a:p>
                  </a:txBody>
                  <a:tcPr/>
                </a:tc>
                <a:tc>
                  <a:txBody>
                    <a:bodyPr/>
                    <a:lstStyle/>
                    <a:p>
                      <a:pPr algn="l" fontAlgn="t"/>
                      <a:r>
                        <a:rPr lang="en-US" sz="1600">
                          <a:effectLst/>
                        </a:rPr>
                        <a:t>Policy ID</a:t>
                      </a:r>
                    </a:p>
                  </a:txBody>
                  <a:tcPr/>
                </a:tc>
                <a:extLst>
                  <a:ext uri="{0D108BD9-81ED-4DB2-BD59-A6C34878D82A}">
                    <a16:rowId xmlns:a16="http://schemas.microsoft.com/office/drawing/2014/main" val="709302366"/>
                  </a:ext>
                </a:extLst>
              </a:tr>
              <a:tr h="814314">
                <a:tc>
                  <a:txBody>
                    <a:bodyPr/>
                    <a:lstStyle/>
                    <a:p>
                      <a:pPr algn="l" fontAlgn="t"/>
                      <a:r>
                        <a:rPr lang="en-US" sz="1600" b="0" dirty="0">
                          <a:effectLst/>
                        </a:rPr>
                        <a:t>Workflow automation for security alerts</a:t>
                      </a:r>
                    </a:p>
                  </a:txBody>
                  <a:tcPr anchor="ctr"/>
                </a:tc>
                <a:tc>
                  <a:txBody>
                    <a:bodyPr/>
                    <a:lstStyle/>
                    <a:p>
                      <a:pPr algn="l" fontAlgn="t"/>
                      <a:r>
                        <a:rPr lang="en-US" sz="1600" u="none" strike="noStrike">
                          <a:effectLst/>
                          <a:hlinkClick r:id="rId3"/>
                        </a:rPr>
                        <a:t>Deploy Workflow Automation for Microsoft Defender for Cloud alerts</a:t>
                      </a:r>
                      <a:endParaRPr lang="en-US" sz="1600">
                        <a:effectLst/>
                      </a:endParaRPr>
                    </a:p>
                  </a:txBody>
                  <a:tcPr anchor="ctr"/>
                </a:tc>
                <a:tc>
                  <a:txBody>
                    <a:bodyPr/>
                    <a:lstStyle/>
                    <a:p>
                      <a:pPr algn="l" fontAlgn="t"/>
                      <a:r>
                        <a:rPr lang="en-US" sz="1600">
                          <a:effectLst/>
                        </a:rPr>
                        <a:t>f1525828-9a90-4fcf-be48-268cdd02361e</a:t>
                      </a:r>
                    </a:p>
                  </a:txBody>
                  <a:tcPr anchor="ctr"/>
                </a:tc>
                <a:extLst>
                  <a:ext uri="{0D108BD9-81ED-4DB2-BD59-A6C34878D82A}">
                    <a16:rowId xmlns:a16="http://schemas.microsoft.com/office/drawing/2014/main" val="909457082"/>
                  </a:ext>
                </a:extLst>
              </a:tr>
              <a:tr h="1005917">
                <a:tc>
                  <a:txBody>
                    <a:bodyPr/>
                    <a:lstStyle/>
                    <a:p>
                      <a:pPr algn="l" fontAlgn="t"/>
                      <a:r>
                        <a:rPr lang="en-US" sz="1600" b="0">
                          <a:effectLst/>
                        </a:rPr>
                        <a:t>Workflow automation for security recommendations</a:t>
                      </a:r>
                    </a:p>
                  </a:txBody>
                  <a:tcPr anchor="ctr"/>
                </a:tc>
                <a:tc>
                  <a:txBody>
                    <a:bodyPr/>
                    <a:lstStyle/>
                    <a:p>
                      <a:pPr algn="l" fontAlgn="t"/>
                      <a:r>
                        <a:rPr lang="en-US" sz="1600" u="none" strike="noStrike">
                          <a:effectLst/>
                          <a:hlinkClick r:id="rId4"/>
                        </a:rPr>
                        <a:t>Deploy Workflow Automation for Microsoft Defender for Cloud recommendations</a:t>
                      </a:r>
                      <a:endParaRPr lang="en-US" sz="1600">
                        <a:effectLst/>
                      </a:endParaRPr>
                    </a:p>
                  </a:txBody>
                  <a:tcPr anchor="ctr"/>
                </a:tc>
                <a:tc>
                  <a:txBody>
                    <a:bodyPr/>
                    <a:lstStyle/>
                    <a:p>
                      <a:pPr algn="l" fontAlgn="t"/>
                      <a:r>
                        <a:rPr lang="en-US" sz="1600">
                          <a:effectLst/>
                        </a:rPr>
                        <a:t>73d6ab6c-2475-4850-afd6-43795f3492ef</a:t>
                      </a:r>
                    </a:p>
                  </a:txBody>
                  <a:tcPr anchor="ctr"/>
                </a:tc>
                <a:extLst>
                  <a:ext uri="{0D108BD9-81ED-4DB2-BD59-A6C34878D82A}">
                    <a16:rowId xmlns:a16="http://schemas.microsoft.com/office/drawing/2014/main" val="4096935616"/>
                  </a:ext>
                </a:extLst>
              </a:tr>
              <a:tr h="1005917">
                <a:tc>
                  <a:txBody>
                    <a:bodyPr/>
                    <a:lstStyle/>
                    <a:p>
                      <a:pPr algn="l" fontAlgn="t"/>
                      <a:r>
                        <a:rPr lang="en-US" sz="1600" b="0" dirty="0">
                          <a:effectLst/>
                        </a:rPr>
                        <a:t>Workflow automation for regulatory compliance changes</a:t>
                      </a:r>
                    </a:p>
                  </a:txBody>
                  <a:tcPr anchor="ctr"/>
                </a:tc>
                <a:tc>
                  <a:txBody>
                    <a:bodyPr/>
                    <a:lstStyle/>
                    <a:p>
                      <a:pPr algn="l" fontAlgn="t"/>
                      <a:r>
                        <a:rPr lang="en-US" sz="1600" u="none" strike="noStrike" dirty="0">
                          <a:effectLst/>
                          <a:hlinkClick r:id="rId5"/>
                        </a:rPr>
                        <a:t>Deploy Workflow Automation for Microsoft Defender for Cloud regulatory compliance</a:t>
                      </a:r>
                      <a:endParaRPr lang="en-US" sz="1600" dirty="0">
                        <a:effectLst/>
                      </a:endParaRPr>
                    </a:p>
                  </a:txBody>
                  <a:tcPr anchor="ctr"/>
                </a:tc>
                <a:tc>
                  <a:txBody>
                    <a:bodyPr/>
                    <a:lstStyle/>
                    <a:p>
                      <a:pPr algn="l" fontAlgn="t"/>
                      <a:r>
                        <a:rPr lang="en-US" sz="1600" dirty="0">
                          <a:effectLst/>
                        </a:rPr>
                        <a:t>509122b9-ddd9-47ba-a5f1-d0dac20be63c</a:t>
                      </a:r>
                    </a:p>
                  </a:txBody>
                  <a:tcPr anchor="ctr"/>
                </a:tc>
                <a:extLst>
                  <a:ext uri="{0D108BD9-81ED-4DB2-BD59-A6C34878D82A}">
                    <a16:rowId xmlns:a16="http://schemas.microsoft.com/office/drawing/2014/main" val="1093408878"/>
                  </a:ext>
                </a:extLst>
              </a:tr>
            </a:tbl>
          </a:graphicData>
        </a:graphic>
      </p:graphicFrame>
      <p:sp>
        <p:nvSpPr>
          <p:cNvPr id="7" name="Rectangle 6">
            <a:extLst>
              <a:ext uri="{FF2B5EF4-FFF2-40B4-BE49-F238E27FC236}">
                <a16:creationId xmlns:a16="http://schemas.microsoft.com/office/drawing/2014/main" id="{D3FB46EE-B50D-E342-2910-0B268B0DB55C}"/>
              </a:ext>
            </a:extLst>
          </p:cNvPr>
          <p:cNvSpPr/>
          <p:nvPr/>
        </p:nvSpPr>
        <p:spPr bwMode="auto">
          <a:xfrm>
            <a:off x="312667" y="3251200"/>
            <a:ext cx="11241314" cy="1052286"/>
          </a:xfrm>
          <a:prstGeom prst="rect">
            <a:avLst/>
          </a:prstGeom>
          <a:noFill/>
          <a:ln w="571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51471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Create the automation</a:t>
            </a:r>
          </a:p>
        </p:txBody>
      </p:sp>
      <p:pic>
        <p:nvPicPr>
          <p:cNvPr id="5" name="Picture 4">
            <a:extLst>
              <a:ext uri="{FF2B5EF4-FFF2-40B4-BE49-F238E27FC236}">
                <a16:creationId xmlns:a16="http://schemas.microsoft.com/office/drawing/2014/main" id="{5CB1D44B-9187-814E-F64D-6B9A694C91E3}"/>
              </a:ext>
            </a:extLst>
          </p:cNvPr>
          <p:cNvPicPr>
            <a:picLocks noChangeAspect="1"/>
          </p:cNvPicPr>
          <p:nvPr/>
        </p:nvPicPr>
        <p:blipFill>
          <a:blip r:embed="rId3"/>
          <a:stretch>
            <a:fillRect/>
          </a:stretch>
        </p:blipFill>
        <p:spPr>
          <a:xfrm>
            <a:off x="492133" y="1291770"/>
            <a:ext cx="4738489" cy="518885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64C32AD-3BDA-8B3E-5D50-952A39924343}"/>
              </a:ext>
            </a:extLst>
          </p:cNvPr>
          <p:cNvPicPr>
            <a:picLocks noChangeAspect="1"/>
          </p:cNvPicPr>
          <p:nvPr/>
        </p:nvPicPr>
        <p:blipFill>
          <a:blip r:embed="rId4"/>
          <a:stretch>
            <a:fillRect/>
          </a:stretch>
        </p:blipFill>
        <p:spPr>
          <a:xfrm>
            <a:off x="2793347" y="1724704"/>
            <a:ext cx="7766449" cy="408326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A0F3733-D591-26A6-135A-94C37A9FAC70}"/>
              </a:ext>
            </a:extLst>
          </p:cNvPr>
          <p:cNvPicPr>
            <a:picLocks noChangeAspect="1"/>
          </p:cNvPicPr>
          <p:nvPr/>
        </p:nvPicPr>
        <p:blipFill>
          <a:blip r:embed="rId5"/>
          <a:stretch>
            <a:fillRect/>
          </a:stretch>
        </p:blipFill>
        <p:spPr>
          <a:xfrm>
            <a:off x="6545354" y="797556"/>
            <a:ext cx="5226319" cy="59375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1450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Automation applied via policy</a:t>
            </a: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658961" y="2117306"/>
            <a:ext cx="3630010" cy="2585323"/>
          </a:xfrm>
        </p:spPr>
        <p:txBody>
          <a:bodyPr/>
          <a:lstStyle/>
          <a:p>
            <a:r>
              <a:rPr lang="en-US" dirty="0"/>
              <a:t>Once the policy is configured, the automation will be applied across the scope in the policy definition</a:t>
            </a:r>
          </a:p>
        </p:txBody>
      </p:sp>
      <p:pic>
        <p:nvPicPr>
          <p:cNvPr id="6" name="Picture 5">
            <a:extLst>
              <a:ext uri="{FF2B5EF4-FFF2-40B4-BE49-F238E27FC236}">
                <a16:creationId xmlns:a16="http://schemas.microsoft.com/office/drawing/2014/main" id="{75794964-BD23-39A7-5C8C-FFD27EE57053}"/>
              </a:ext>
            </a:extLst>
          </p:cNvPr>
          <p:cNvPicPr>
            <a:picLocks noChangeAspect="1"/>
          </p:cNvPicPr>
          <p:nvPr/>
        </p:nvPicPr>
        <p:blipFill>
          <a:blip r:embed="rId2"/>
          <a:stretch>
            <a:fillRect/>
          </a:stretch>
        </p:blipFill>
        <p:spPr>
          <a:xfrm>
            <a:off x="4401711" y="1348353"/>
            <a:ext cx="7728347" cy="4451579"/>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4C1C01D2-C907-A665-79A7-E4D27AD49A47}"/>
              </a:ext>
            </a:extLst>
          </p:cNvPr>
          <p:cNvCxnSpPr>
            <a:cxnSpLocks/>
          </p:cNvCxnSpPr>
          <p:nvPr/>
        </p:nvCxnSpPr>
        <p:spPr>
          <a:xfrm>
            <a:off x="2249714" y="4702629"/>
            <a:ext cx="2409372" cy="0"/>
          </a:xfrm>
          <a:prstGeom prst="straightConnector1">
            <a:avLst/>
          </a:prstGeom>
          <a:ln w="57150">
            <a:solidFill>
              <a:srgbClr val="C0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202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03B3-43EC-0E41-52DD-7FA24A976186}"/>
              </a:ext>
            </a:extLst>
          </p:cNvPr>
          <p:cNvSpPr>
            <a:spLocks noGrp="1"/>
          </p:cNvSpPr>
          <p:nvPr>
            <p:ph type="title"/>
          </p:nvPr>
        </p:nvSpPr>
        <p:spPr>
          <a:xfrm>
            <a:off x="492937" y="3179701"/>
            <a:ext cx="9144000" cy="498598"/>
          </a:xfrm>
        </p:spPr>
        <p:txBody>
          <a:bodyPr/>
          <a:lstStyle/>
          <a:p>
            <a:r>
              <a:rPr lang="en-US" dirty="0"/>
              <a:t>DEMO</a:t>
            </a:r>
          </a:p>
        </p:txBody>
      </p:sp>
    </p:spTree>
    <p:extLst>
      <p:ext uri="{BB962C8B-B14F-4D97-AF65-F5344CB8AC3E}">
        <p14:creationId xmlns:p14="http://schemas.microsoft.com/office/powerpoint/2010/main" val="10886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r>
              <a:rPr lang="en-US" sz="3600" dirty="0"/>
              <a:t>Database and Storage Protection </a:t>
            </a:r>
            <a:br>
              <a:rPr lang="en-US" sz="3600" dirty="0"/>
            </a:br>
            <a:r>
              <a:rPr lang="en-US" sz="3600" dirty="0"/>
              <a:t>with Microsoft Defender</a:t>
            </a:r>
          </a:p>
        </p:txBody>
      </p:sp>
    </p:spTree>
    <p:extLst>
      <p:ext uri="{BB962C8B-B14F-4D97-AF65-F5344CB8AC3E}">
        <p14:creationId xmlns:p14="http://schemas.microsoft.com/office/powerpoint/2010/main" val="397969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Defender for Databases</a:t>
            </a:r>
          </a:p>
        </p:txBody>
      </p:sp>
    </p:spTree>
    <p:extLst>
      <p:ext uri="{BB962C8B-B14F-4D97-AF65-F5344CB8AC3E}">
        <p14:creationId xmlns:p14="http://schemas.microsoft.com/office/powerpoint/2010/main" val="93893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95"/>
          <p:cNvSpPr>
            <a:spLocks/>
          </p:cNvSpPr>
          <p:nvPr/>
        </p:nvSpPr>
        <p:spPr bwMode="auto">
          <a:xfrm>
            <a:off x="10216198" y="5114387"/>
            <a:ext cx="1007150" cy="531737"/>
          </a:xfrm>
          <a:prstGeom prst="rect">
            <a:avLst/>
          </a:prstGeom>
          <a:noFill/>
        </p:spPr>
        <p:txBody>
          <a:bodyPr wrap="square" rtlCol="0">
            <a:spAutoFit/>
          </a:bodyPr>
          <a:lstStyle/>
          <a:p>
            <a:pPr algn="ctr" defTabSz="914225">
              <a:defRPr/>
            </a:pPr>
            <a:r>
              <a:rPr lang="en-US" sz="1400" kern="0">
                <a:latin typeface="Segoe UI Semilight" panose="020B0402040204020203" pitchFamily="34" charset="0"/>
                <a:cs typeface="Segoe UI Semilight" panose="020B0402040204020203" pitchFamily="34" charset="0"/>
              </a:rPr>
              <a:t>Azure SQL Database</a:t>
            </a:r>
          </a:p>
        </p:txBody>
      </p:sp>
      <p:sp>
        <p:nvSpPr>
          <p:cNvPr id="16" name="Rectangle 15"/>
          <p:cNvSpPr/>
          <p:nvPr/>
        </p:nvSpPr>
        <p:spPr>
          <a:xfrm>
            <a:off x="1193810" y="5114388"/>
            <a:ext cx="1075148" cy="312029"/>
          </a:xfrm>
          <a:prstGeom prst="rect">
            <a:avLst/>
          </a:prstGeom>
          <a:noFill/>
        </p:spPr>
        <p:txBody>
          <a:bodyPr wrap="square" rtlCol="0">
            <a:spAutoFit/>
          </a:bodyPr>
          <a:lstStyle/>
          <a:p>
            <a:pPr algn="ctr" defTabSz="914225">
              <a:defRPr/>
            </a:pPr>
            <a:r>
              <a:rPr lang="en-US" sz="1400" kern="0">
                <a:latin typeface="Segoe UI Semilight" panose="020B0402040204020203" pitchFamily="34" charset="0"/>
                <a:cs typeface="Segoe UI Semilight" panose="020B0402040204020203" pitchFamily="34" charset="0"/>
              </a:rPr>
              <a:t>Application</a:t>
            </a:r>
          </a:p>
        </p:txBody>
      </p:sp>
      <p:grpSp>
        <p:nvGrpSpPr>
          <p:cNvPr id="5" name="Group 4">
            <a:extLst>
              <a:ext uri="{FF2B5EF4-FFF2-40B4-BE49-F238E27FC236}">
                <a16:creationId xmlns:a16="http://schemas.microsoft.com/office/drawing/2014/main" id="{FD32065C-7500-4098-B798-540F5E3D6DB1}"/>
              </a:ext>
            </a:extLst>
          </p:cNvPr>
          <p:cNvGrpSpPr/>
          <p:nvPr/>
        </p:nvGrpSpPr>
        <p:grpSpPr>
          <a:xfrm>
            <a:off x="2804627" y="2134447"/>
            <a:ext cx="7411571" cy="2963456"/>
            <a:chOff x="2598673" y="2406407"/>
            <a:chExt cx="6583680" cy="2963876"/>
          </a:xfrm>
        </p:grpSpPr>
        <p:sp>
          <p:nvSpPr>
            <p:cNvPr id="35" name="TextBox 34"/>
            <p:cNvSpPr txBox="1"/>
            <p:nvPr/>
          </p:nvSpPr>
          <p:spPr>
            <a:xfrm>
              <a:off x="2598673" y="2406407"/>
              <a:ext cx="6583680" cy="2963876"/>
            </a:xfrm>
            <a:prstGeom prst="rect">
              <a:avLst/>
            </a:prstGeom>
            <a:noFill/>
            <a:ln w="12700">
              <a:solidFill>
                <a:srgbClr val="7FBBEB"/>
              </a:solidFill>
            </a:ln>
          </p:spPr>
          <p:txBody>
            <a:bodyPr wrap="square" lIns="182854" tIns="146284" rIns="3291373" bIns="146284" rtlCol="0">
              <a:noAutofit/>
            </a:bodyPr>
            <a:lstStyle/>
            <a:p>
              <a:pPr defTabSz="914225">
                <a:spcAft>
                  <a:spcPts val="1200"/>
                </a:spcAft>
                <a:defRPr/>
              </a:pPr>
              <a:r>
                <a:rPr lang="en-US" sz="1800" kern="0">
                  <a:latin typeface="Segoe UI"/>
                  <a:cs typeface="Segoe UI Semilight" panose="020B0402040204020203" pitchFamily="34" charset="0"/>
                </a:rPr>
                <a:t>Securing your database</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Firewall</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Users &amp; permissions</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Connection string</a:t>
              </a:r>
              <a:br>
                <a:rPr lang="en-US" sz="1400" kern="0">
                  <a:gradFill>
                    <a:gsLst>
                      <a:gs pos="2917">
                        <a:srgbClr val="505050"/>
                      </a:gs>
                      <a:gs pos="30000">
                        <a:srgbClr val="505050"/>
                      </a:gs>
                    </a:gsLst>
                    <a:lin ang="5400000" scaled="0"/>
                  </a:gradFill>
                  <a:latin typeface="Segoe UI"/>
                </a:rPr>
              </a:br>
              <a:r>
                <a:rPr lang="en-US" sz="1400" kern="0">
                  <a:gradFill>
                    <a:gsLst>
                      <a:gs pos="2917">
                        <a:srgbClr val="505050"/>
                      </a:gs>
                      <a:gs pos="30000">
                        <a:srgbClr val="505050"/>
                      </a:gs>
                    </a:gsLst>
                    <a:lin ang="5400000" scaled="0"/>
                  </a:gradFill>
                  <a:latin typeface="Segoe UI"/>
                </a:rPr>
                <a:t>encryption</a:t>
              </a:r>
            </a:p>
            <a:p>
              <a:pPr defTabSz="914225">
                <a:spcAft>
                  <a:spcPts val="600"/>
                </a:spcAft>
                <a:defRPr/>
              </a:pPr>
              <a:endParaRPr lang="en-US" sz="1800" kern="0">
                <a:gradFill>
                  <a:gsLst>
                    <a:gs pos="2917">
                      <a:srgbClr val="505050"/>
                    </a:gs>
                    <a:gs pos="30000">
                      <a:srgbClr val="505050"/>
                    </a:gs>
                  </a:gsLst>
                  <a:lin ang="5400000" scaled="0"/>
                </a:gradFill>
                <a:latin typeface="Segoe UI"/>
              </a:endParaRPr>
            </a:p>
          </p:txBody>
        </p:sp>
        <p:sp>
          <p:nvSpPr>
            <p:cNvPr id="36" name="TextBox 35"/>
            <p:cNvSpPr txBox="1"/>
            <p:nvPr/>
          </p:nvSpPr>
          <p:spPr>
            <a:xfrm>
              <a:off x="4793233" y="3011711"/>
              <a:ext cx="4389120" cy="2358572"/>
            </a:xfrm>
            <a:prstGeom prst="rect">
              <a:avLst/>
            </a:prstGeom>
            <a:noFill/>
            <a:ln w="12700">
              <a:solidFill>
                <a:srgbClr val="7FBBEB"/>
              </a:solidFill>
            </a:ln>
          </p:spPr>
          <p:txBody>
            <a:bodyPr wrap="square" lIns="182854" tIns="146284" rIns="2102822" bIns="146284" rtlCol="0">
              <a:noAutofit/>
            </a:bodyPr>
            <a:lstStyle/>
            <a:p>
              <a:pPr defTabSz="914225">
                <a:spcAft>
                  <a:spcPts val="1200"/>
                </a:spcAft>
                <a:defRPr/>
              </a:pPr>
              <a:r>
                <a:rPr lang="en-US" sz="1800" kern="0">
                  <a:latin typeface="Segoe UI"/>
                  <a:cs typeface="Segoe UI Semilight" panose="020B0402040204020203" pitchFamily="34" charset="0"/>
                </a:rPr>
                <a:t>Securing your data</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Encryption</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Data masking</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Row-level security  </a:t>
              </a:r>
            </a:p>
            <a:p>
              <a:pPr defTabSz="914225">
                <a:spcAft>
                  <a:spcPts val="600"/>
                </a:spcAft>
                <a:defRPr/>
              </a:pPr>
              <a:endParaRPr lang="en-US" sz="1800" kern="0">
                <a:gradFill>
                  <a:gsLst>
                    <a:gs pos="2917">
                      <a:srgbClr val="505050"/>
                    </a:gs>
                    <a:gs pos="30000">
                      <a:srgbClr val="505050"/>
                    </a:gs>
                  </a:gsLst>
                  <a:lin ang="5400000" scaled="0"/>
                </a:gradFill>
                <a:latin typeface="Segoe UI"/>
              </a:endParaRPr>
            </a:p>
          </p:txBody>
        </p:sp>
        <p:sp>
          <p:nvSpPr>
            <p:cNvPr id="26" name="TextBox 25"/>
            <p:cNvSpPr txBox="1"/>
            <p:nvPr/>
          </p:nvSpPr>
          <p:spPr>
            <a:xfrm>
              <a:off x="6987793" y="3631099"/>
              <a:ext cx="2194560" cy="1739184"/>
            </a:xfrm>
            <a:prstGeom prst="rect">
              <a:avLst/>
            </a:prstGeom>
            <a:noFill/>
            <a:ln w="12700">
              <a:solidFill>
                <a:srgbClr val="7FBBEB"/>
              </a:solidFill>
            </a:ln>
          </p:spPr>
          <p:txBody>
            <a:bodyPr wrap="square" lIns="182854" tIns="146284" rIns="274281" bIns="146284" rtlCol="0">
              <a:noAutofit/>
            </a:bodyPr>
            <a:lstStyle/>
            <a:p>
              <a:pPr defTabSz="914225">
                <a:spcAft>
                  <a:spcPts val="1200"/>
                </a:spcAft>
                <a:defRPr/>
              </a:pPr>
              <a:r>
                <a:rPr lang="en-US" sz="1800" kern="0">
                  <a:latin typeface="Segoe UI"/>
                  <a:cs typeface="Segoe UI Semilight" panose="020B0402040204020203" pitchFamily="34" charset="0"/>
                </a:rPr>
                <a:t>Securing changes to your data</a:t>
              </a:r>
            </a:p>
            <a:p>
              <a:pPr marL="285695" indent="-285695" defTabSz="914225">
                <a:spcAft>
                  <a:spcPts val="600"/>
                </a:spcAft>
                <a:buFont typeface="Arial" panose="020B0604020202020204" pitchFamily="34" charset="0"/>
                <a:buChar char="•"/>
                <a:defRPr/>
              </a:pPr>
              <a:r>
                <a:rPr lang="en-US" sz="1400" kern="0">
                  <a:gradFill>
                    <a:gsLst>
                      <a:gs pos="2917">
                        <a:srgbClr val="505050"/>
                      </a:gs>
                      <a:gs pos="30000">
                        <a:srgbClr val="505050"/>
                      </a:gs>
                    </a:gsLst>
                    <a:lin ang="5400000" scaled="0"/>
                  </a:gradFill>
                  <a:latin typeface="Segoe UI"/>
                </a:rPr>
                <a:t>Application and user activity auditing</a:t>
              </a:r>
            </a:p>
          </p:txBody>
        </p:sp>
      </p:grpSp>
      <p:cxnSp>
        <p:nvCxnSpPr>
          <p:cNvPr id="30" name="Straight Arrow Connector 29"/>
          <p:cNvCxnSpPr>
            <a:cxnSpLocks/>
          </p:cNvCxnSpPr>
          <p:nvPr/>
        </p:nvCxnSpPr>
        <p:spPr>
          <a:xfrm flipV="1">
            <a:off x="2188751" y="4964990"/>
            <a:ext cx="7814499" cy="13414"/>
          </a:xfrm>
          <a:prstGeom prst="straightConnector1">
            <a:avLst/>
          </a:prstGeom>
          <a:ln w="127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08A26A-C1DE-4438-9A01-9E3C702A70BE}"/>
              </a:ext>
            </a:extLst>
          </p:cNvPr>
          <p:cNvSpPr>
            <a:spLocks noGrp="1"/>
          </p:cNvSpPr>
          <p:nvPr>
            <p:ph type="title"/>
          </p:nvPr>
        </p:nvSpPr>
        <p:spPr/>
        <p:txBody>
          <a:bodyPr/>
          <a:lstStyle/>
          <a:p>
            <a:r>
              <a:rPr lang="en-US" sz="3529" dirty="0">
                <a:latin typeface="Segoe UI Semibold" panose="020B0702040204020203" pitchFamily="34" charset="0"/>
                <a:cs typeface="Segoe UI Semibold" panose="020B0702040204020203" pitchFamily="34" charset="0"/>
              </a:rPr>
              <a:t>SQL Database Protection</a:t>
            </a:r>
          </a:p>
        </p:txBody>
      </p:sp>
      <p:sp>
        <p:nvSpPr>
          <p:cNvPr id="3" name="Text Placeholder 2">
            <a:extLst>
              <a:ext uri="{FF2B5EF4-FFF2-40B4-BE49-F238E27FC236}">
                <a16:creationId xmlns:a16="http://schemas.microsoft.com/office/drawing/2014/main" id="{B273C7AB-8E44-4EBF-93EE-0A5463A9CCF0}"/>
              </a:ext>
            </a:extLst>
          </p:cNvPr>
          <p:cNvSpPr>
            <a:spLocks noGrp="1"/>
          </p:cNvSpPr>
          <p:nvPr>
            <p:ph type="body" sz="quarter" idx="10"/>
          </p:nvPr>
        </p:nvSpPr>
        <p:spPr>
          <a:xfrm>
            <a:off x="429806" y="1174989"/>
            <a:ext cx="11651870" cy="422423"/>
          </a:xfrm>
        </p:spPr>
        <p:txBody>
          <a:bodyPr/>
          <a:lstStyle/>
          <a:p>
            <a:r>
              <a:rPr lang="en-US" sz="2745" dirty="0"/>
              <a:t>Multiple layers of security for SQL databases</a:t>
            </a:r>
          </a:p>
        </p:txBody>
      </p:sp>
    </p:spTree>
    <p:extLst>
      <p:ext uri="{BB962C8B-B14F-4D97-AF65-F5344CB8AC3E}">
        <p14:creationId xmlns:p14="http://schemas.microsoft.com/office/powerpoint/2010/main" val="325194392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F8E91ACA-42DC-4476-9BB8-6D90322D16C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8594" y="3507318"/>
            <a:ext cx="722484" cy="970564"/>
          </a:xfrm>
          <a:prstGeom prst="rect">
            <a:avLst/>
          </a:prstGeom>
        </p:spPr>
      </p:pic>
      <p:sp>
        <p:nvSpPr>
          <p:cNvPr id="61" name="TextBox 60">
            <a:extLst>
              <a:ext uri="{FF2B5EF4-FFF2-40B4-BE49-F238E27FC236}">
                <a16:creationId xmlns:a16="http://schemas.microsoft.com/office/drawing/2014/main" id="{891E382F-12C9-4841-AFAE-E62AA73A4AD3}"/>
              </a:ext>
            </a:extLst>
          </p:cNvPr>
          <p:cNvSpPr txBox="1"/>
          <p:nvPr/>
        </p:nvSpPr>
        <p:spPr>
          <a:xfrm>
            <a:off x="6462500" y="4260154"/>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Prem</a:t>
            </a:r>
          </a:p>
        </p:txBody>
      </p:sp>
      <p:grpSp>
        <p:nvGrpSpPr>
          <p:cNvPr id="62" name="Group 61" descr="Azure Defender for SQL">
            <a:extLst>
              <a:ext uri="{FF2B5EF4-FFF2-40B4-BE49-F238E27FC236}">
                <a16:creationId xmlns:a16="http://schemas.microsoft.com/office/drawing/2014/main" id="{14BB4C7A-DD49-47CE-877D-E0F7250B0489}"/>
              </a:ext>
            </a:extLst>
          </p:cNvPr>
          <p:cNvGrpSpPr/>
          <p:nvPr/>
        </p:nvGrpSpPr>
        <p:grpSpPr>
          <a:xfrm>
            <a:off x="2860554" y="1382854"/>
            <a:ext cx="2346932" cy="1204933"/>
            <a:chOff x="-547480" y="1951374"/>
            <a:chExt cx="8499199" cy="5558570"/>
          </a:xfrm>
        </p:grpSpPr>
        <p:sp>
          <p:nvSpPr>
            <p:cNvPr id="63" name="Freeform 95">
              <a:extLst>
                <a:ext uri="{FF2B5EF4-FFF2-40B4-BE49-F238E27FC236}">
                  <a16:creationId xmlns:a16="http://schemas.microsoft.com/office/drawing/2014/main" id="{9A5CB8EB-2E95-41C7-BD7D-EE884798B4B7}"/>
                </a:ext>
              </a:extLst>
            </p:cNvPr>
            <p:cNvSpPr>
              <a:spLocks/>
            </p:cNvSpPr>
            <p:nvPr/>
          </p:nvSpPr>
          <p:spPr bwMode="auto">
            <a:xfrm flipH="1">
              <a:off x="-547480" y="1951374"/>
              <a:ext cx="8499199" cy="555857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8D4"/>
            </a:solidFill>
            <a:ln w="38100">
              <a:noFill/>
              <a:round/>
              <a:headEnd/>
              <a:tailEnd/>
            </a:ln>
          </p:spPr>
          <p:txBody>
            <a:bodyPr vert="horz" wrap="square" lIns="91362" tIns="45682" rIns="91362" bIns="45682" numCol="1" anchor="t" anchorCtr="0" compatLnSpc="1">
              <a:prstTxWarp prst="textNoShape">
                <a:avLst/>
              </a:prstTxWarp>
            </a:bodyPr>
            <a:lstStyle/>
            <a:p>
              <a:pPr defTabSz="913347">
                <a:defRPr/>
              </a:pPr>
              <a:endParaRPr lang="en-US" sz="1729" kern="0">
                <a:solidFill>
                  <a:srgbClr val="505050"/>
                </a:solidFill>
              </a:endParaRPr>
            </a:p>
          </p:txBody>
        </p:sp>
        <p:sp>
          <p:nvSpPr>
            <p:cNvPr id="64" name="TextBox 63">
              <a:extLst>
                <a:ext uri="{FF2B5EF4-FFF2-40B4-BE49-F238E27FC236}">
                  <a16:creationId xmlns:a16="http://schemas.microsoft.com/office/drawing/2014/main" id="{CFAC3976-62F5-41E8-A469-0E57EA7E9508}"/>
                </a:ext>
              </a:extLst>
            </p:cNvPr>
            <p:cNvSpPr txBox="1"/>
            <p:nvPr/>
          </p:nvSpPr>
          <p:spPr>
            <a:xfrm>
              <a:off x="1265422" y="4452639"/>
              <a:ext cx="4657127" cy="709913"/>
            </a:xfrm>
            <a:prstGeom prst="rect">
              <a:avLst/>
            </a:prstGeom>
            <a:noFill/>
          </p:spPr>
          <p:txBody>
            <a:bodyPr wrap="square" lIns="0" tIns="0" rIns="0" bIns="0" rtlCol="0">
              <a:spAutoFit/>
            </a:bodyPr>
            <a:lstStyle/>
            <a:p>
              <a:pPr algn="ctr" defTabSz="914049">
                <a:defRPr/>
              </a:pPr>
              <a:r>
                <a:rPr lang="en-US" sz="1000" kern="0">
                  <a:solidFill>
                    <a:srgbClr val="FFFFFF"/>
                  </a:solidFill>
                  <a:latin typeface="Segoe UI Semibold"/>
                </a:rPr>
                <a:t>Azure Security Center</a:t>
              </a:r>
            </a:p>
          </p:txBody>
        </p:sp>
      </p:grpSp>
      <p:grpSp>
        <p:nvGrpSpPr>
          <p:cNvPr id="65" name="Group 64">
            <a:extLst>
              <a:ext uri="{FF2B5EF4-FFF2-40B4-BE49-F238E27FC236}">
                <a16:creationId xmlns:a16="http://schemas.microsoft.com/office/drawing/2014/main" id="{13F6B399-D6AE-4401-ADE6-3360BACC306D}"/>
              </a:ext>
              <a:ext uri="{C183D7F6-B498-43B3-948B-1728B52AA6E4}">
                <adec:decorative xmlns:adec="http://schemas.microsoft.com/office/drawing/2017/decorative" val="1"/>
              </a:ext>
            </a:extLst>
          </p:cNvPr>
          <p:cNvGrpSpPr/>
          <p:nvPr/>
        </p:nvGrpSpPr>
        <p:grpSpPr>
          <a:xfrm>
            <a:off x="1255846" y="1428036"/>
            <a:ext cx="1471320" cy="847952"/>
            <a:chOff x="6446033" y="2667515"/>
            <a:chExt cx="1472124" cy="848072"/>
          </a:xfrm>
        </p:grpSpPr>
        <p:grpSp>
          <p:nvGrpSpPr>
            <p:cNvPr id="66" name="Group 65">
              <a:extLst>
                <a:ext uri="{FF2B5EF4-FFF2-40B4-BE49-F238E27FC236}">
                  <a16:creationId xmlns:a16="http://schemas.microsoft.com/office/drawing/2014/main" id="{FB6A8119-8AC5-4036-9B98-D151B369D99A}"/>
                </a:ext>
              </a:extLst>
            </p:cNvPr>
            <p:cNvGrpSpPr/>
            <p:nvPr/>
          </p:nvGrpSpPr>
          <p:grpSpPr>
            <a:xfrm>
              <a:off x="6446033" y="2667515"/>
              <a:ext cx="1472124" cy="848072"/>
              <a:chOff x="-2351892" y="1743971"/>
              <a:chExt cx="3922673" cy="2259802"/>
            </a:xfrm>
          </p:grpSpPr>
          <p:sp>
            <p:nvSpPr>
              <p:cNvPr id="68" name="Freeform 95">
                <a:extLst>
                  <a:ext uri="{FF2B5EF4-FFF2-40B4-BE49-F238E27FC236}">
                    <a16:creationId xmlns:a16="http://schemas.microsoft.com/office/drawing/2014/main" id="{94ACDF97-7CB9-426C-98BE-581C58D65FFC}"/>
                  </a:ext>
                </a:extLst>
              </p:cNvPr>
              <p:cNvSpPr>
                <a:spLocks/>
              </p:cNvSpPr>
              <p:nvPr/>
            </p:nvSpPr>
            <p:spPr bwMode="auto">
              <a:xfrm flipH="1">
                <a:off x="-2351892" y="1743971"/>
                <a:ext cx="3922673" cy="225980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8D4"/>
              </a:solidFill>
              <a:ln w="38100">
                <a:noFill/>
                <a:round/>
                <a:headEnd/>
                <a:tailEnd/>
              </a:ln>
            </p:spPr>
            <p:txBody>
              <a:bodyPr vert="horz" wrap="square" lIns="91362" tIns="45682" rIns="91362" bIns="45682" numCol="1" anchor="t" anchorCtr="0" compatLnSpc="1">
                <a:prstTxWarp prst="textNoShape">
                  <a:avLst/>
                </a:prstTxWarp>
              </a:bodyPr>
              <a:lstStyle/>
              <a:p>
                <a:pPr defTabSz="913347">
                  <a:defRPr/>
                </a:pPr>
                <a:endParaRPr lang="en-US" sz="1729" kern="0">
                  <a:solidFill>
                    <a:srgbClr val="505050"/>
                  </a:solidFill>
                </a:endParaRPr>
              </a:p>
            </p:txBody>
          </p:sp>
          <p:sp>
            <p:nvSpPr>
              <p:cNvPr id="69" name="TextBox 68">
                <a:extLst>
                  <a:ext uri="{FF2B5EF4-FFF2-40B4-BE49-F238E27FC236}">
                    <a16:creationId xmlns:a16="http://schemas.microsoft.com/office/drawing/2014/main" id="{FE8D21CB-4DFC-4948-9953-EEF37994F403}"/>
                  </a:ext>
                </a:extLst>
              </p:cNvPr>
              <p:cNvSpPr txBox="1"/>
              <p:nvPr/>
            </p:nvSpPr>
            <p:spPr>
              <a:xfrm>
                <a:off x="-2084776" y="3112961"/>
                <a:ext cx="3226493" cy="410113"/>
              </a:xfrm>
              <a:prstGeom prst="rect">
                <a:avLst/>
              </a:prstGeom>
              <a:noFill/>
            </p:spPr>
            <p:txBody>
              <a:bodyPr wrap="square" lIns="0" tIns="0" rIns="0" bIns="0" rtlCol="0">
                <a:spAutoFit/>
              </a:bodyPr>
              <a:lstStyle/>
              <a:p>
                <a:pPr algn="ctr" defTabSz="914049">
                  <a:defRPr/>
                </a:pPr>
                <a:r>
                  <a:rPr lang="en-US" sz="1000" kern="0">
                    <a:solidFill>
                      <a:srgbClr val="FFFFFF"/>
                    </a:solidFill>
                    <a:latin typeface="Segoe UI Semibold"/>
                  </a:rPr>
                  <a:t>Azure Sentinel</a:t>
                </a:r>
              </a:p>
            </p:txBody>
          </p:sp>
        </p:grpSp>
        <p:pic>
          <p:nvPicPr>
            <p:cNvPr id="67" name="Graphic 66">
              <a:extLst>
                <a:ext uri="{FF2B5EF4-FFF2-40B4-BE49-F238E27FC236}">
                  <a16:creationId xmlns:a16="http://schemas.microsoft.com/office/drawing/2014/main" id="{8AD5FADD-5B80-486B-BE5D-4F231AB75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982" y="2803135"/>
              <a:ext cx="344929" cy="344928"/>
            </a:xfrm>
            <a:prstGeom prst="rect">
              <a:avLst/>
            </a:prstGeom>
          </p:spPr>
        </p:pic>
      </p:grpSp>
      <p:pic>
        <p:nvPicPr>
          <p:cNvPr id="70" name="Graphic 69">
            <a:extLst>
              <a:ext uri="{FF2B5EF4-FFF2-40B4-BE49-F238E27FC236}">
                <a16:creationId xmlns:a16="http://schemas.microsoft.com/office/drawing/2014/main" id="{D00633E8-AE53-4E95-882B-DFAB2247E1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1909" y="1532248"/>
            <a:ext cx="344880" cy="344879"/>
          </a:xfrm>
          <a:prstGeom prst="rect">
            <a:avLst/>
          </a:prstGeom>
        </p:spPr>
      </p:pic>
      <p:sp>
        <p:nvSpPr>
          <p:cNvPr id="71" name="角丸四角形 336">
            <a:extLst>
              <a:ext uri="{FF2B5EF4-FFF2-40B4-BE49-F238E27FC236}">
                <a16:creationId xmlns:a16="http://schemas.microsoft.com/office/drawing/2014/main" id="{27E579CF-8E42-47B0-AFAF-29B51D6B05E6}"/>
              </a:ext>
              <a:ext uri="{C183D7F6-B498-43B3-948B-1728B52AA6E4}">
                <adec:decorative xmlns:adec="http://schemas.microsoft.com/office/drawing/2017/decorative" val="1"/>
              </a:ext>
            </a:extLst>
          </p:cNvPr>
          <p:cNvSpPr/>
          <p:nvPr/>
        </p:nvSpPr>
        <p:spPr>
          <a:xfrm>
            <a:off x="914670" y="1330725"/>
            <a:ext cx="5181330" cy="3855943"/>
          </a:xfrm>
          <a:prstGeom prst="roundRect">
            <a:avLst>
              <a:gd name="adj" fmla="val 5576"/>
            </a:avLst>
          </a:prstGeom>
          <a:noFill/>
          <a:ln w="19050" cap="flat" cmpd="sng" algn="ctr">
            <a:solidFill>
              <a:srgbClr val="8661C5"/>
            </a:solidFill>
            <a:prstDash val="solid"/>
          </a:ln>
          <a:effectLst/>
        </p:spPr>
        <p:txBody>
          <a:bodyPr rtlCol="0" anchor="ctr"/>
          <a:lstStyle/>
          <a:p>
            <a:pPr algn="ctr" defTabSz="914225">
              <a:defRPr/>
            </a:pPr>
            <a:endParaRPr kumimoji="1" lang="ja-JP" altLang="en-US" sz="2400" kern="0">
              <a:solidFill>
                <a:srgbClr val="FFFFFF"/>
              </a:solidFill>
              <a:latin typeface="Segoe UI Semilight"/>
            </a:endParaRPr>
          </a:p>
        </p:txBody>
      </p:sp>
      <p:sp>
        <p:nvSpPr>
          <p:cNvPr id="72" name="Rectangle 71">
            <a:extLst>
              <a:ext uri="{FF2B5EF4-FFF2-40B4-BE49-F238E27FC236}">
                <a16:creationId xmlns:a16="http://schemas.microsoft.com/office/drawing/2014/main" id="{450B3C46-B1B8-4F32-A198-F88236753FDB}"/>
              </a:ext>
            </a:extLst>
          </p:cNvPr>
          <p:cNvSpPr/>
          <p:nvPr/>
        </p:nvSpPr>
        <p:spPr>
          <a:xfrm>
            <a:off x="3175008" y="2122575"/>
            <a:ext cx="1613995" cy="315076"/>
          </a:xfrm>
          <a:prstGeom prst="rect">
            <a:avLst/>
          </a:prstGeom>
          <a:solidFill>
            <a:srgbClr val="70AD47"/>
          </a:solidFill>
          <a:ln w="12700" cap="flat" cmpd="sng" algn="ctr">
            <a:noFill/>
            <a:prstDash val="solid"/>
            <a:miter lim="800000"/>
          </a:ln>
          <a:effectLst/>
        </p:spPr>
        <p:txBody>
          <a:bodyPr rtlCol="0" anchor="ctr"/>
          <a:lstStyle/>
          <a:p>
            <a:pPr algn="ctr" defTabSz="932418">
              <a:defRPr/>
            </a:pPr>
            <a:r>
              <a:rPr lang="en-US" sz="1100" b="1" kern="0">
                <a:latin typeface="Calibri" panose="020F0502020204030204"/>
                <a:cs typeface="Segoe UI" panose="020B0502040204020203" pitchFamily="34" charset="0"/>
              </a:rPr>
              <a:t>Azure Defender for </a:t>
            </a:r>
            <a:r>
              <a:rPr lang="en-US" sz="1050" b="1" kern="0">
                <a:latin typeface="Calibri" panose="020F0502020204030204"/>
                <a:cs typeface="Segoe UI" panose="020B0502040204020203" pitchFamily="34" charset="0"/>
              </a:rPr>
              <a:t>SQL</a:t>
            </a:r>
            <a:endParaRPr lang="en-US" sz="1100" b="1" kern="0">
              <a:latin typeface="Calibri" panose="020F0502020204030204"/>
              <a:cs typeface="Segoe UI" panose="020B0502040204020203" pitchFamily="34" charset="0"/>
            </a:endParaRPr>
          </a:p>
        </p:txBody>
      </p:sp>
      <p:sp>
        <p:nvSpPr>
          <p:cNvPr id="73" name="TextBox 72">
            <a:extLst>
              <a:ext uri="{FF2B5EF4-FFF2-40B4-BE49-F238E27FC236}">
                <a16:creationId xmlns:a16="http://schemas.microsoft.com/office/drawing/2014/main" id="{93668168-6618-42D1-A044-967C5AFDD6AB}"/>
              </a:ext>
            </a:extLst>
          </p:cNvPr>
          <p:cNvSpPr txBox="1"/>
          <p:nvPr/>
        </p:nvSpPr>
        <p:spPr>
          <a:xfrm>
            <a:off x="4375947" y="2992440"/>
            <a:ext cx="1609492" cy="233557"/>
          </a:xfrm>
          <a:prstGeom prst="rect">
            <a:avLst/>
          </a:prstGeom>
          <a:solidFill>
            <a:srgbClr val="FFFFFF"/>
          </a:solidFill>
          <a:ln>
            <a:solidFill>
              <a:srgbClr val="000000"/>
            </a:solidFill>
          </a:ln>
        </p:spPr>
        <p:txBody>
          <a:bodyPr wrap="square" rtlCol="0">
            <a:spAutoFit/>
          </a:bodyPr>
          <a:lstStyle/>
          <a:p>
            <a:pPr defTabSz="932418">
              <a:defRPr/>
            </a:pPr>
            <a:r>
              <a:rPr lang="en-US" sz="900" kern="0">
                <a:solidFill>
                  <a:srgbClr val="000000"/>
                </a:solidFill>
                <a:cs typeface="Segoe UI" panose="020B0502040204020203" pitchFamily="34" charset="0"/>
              </a:rPr>
              <a:t>Log Analytics Workspace</a:t>
            </a:r>
          </a:p>
        </p:txBody>
      </p:sp>
      <p:sp>
        <p:nvSpPr>
          <p:cNvPr id="74" name="Rectangle 73">
            <a:extLst>
              <a:ext uri="{FF2B5EF4-FFF2-40B4-BE49-F238E27FC236}">
                <a16:creationId xmlns:a16="http://schemas.microsoft.com/office/drawing/2014/main" id="{9D2E8001-6F50-4F3D-BC07-5596F1DF3402}"/>
              </a:ext>
            </a:extLst>
          </p:cNvPr>
          <p:cNvSpPr/>
          <p:nvPr/>
        </p:nvSpPr>
        <p:spPr>
          <a:xfrm>
            <a:off x="2821673" y="4896921"/>
            <a:ext cx="2655604" cy="312029"/>
          </a:xfrm>
          <a:prstGeom prst="rect">
            <a:avLst/>
          </a:prstGeom>
          <a:noFill/>
        </p:spPr>
        <p:txBody>
          <a:bodyPr wrap="square" rtlCol="0">
            <a:spAutoFit/>
          </a:bodyPr>
          <a:lstStyle/>
          <a:p>
            <a:pPr>
              <a:defRPr/>
            </a:pPr>
            <a:r>
              <a:rPr lang="en-US" sz="1400" b="1">
                <a:solidFill>
                  <a:srgbClr val="282828"/>
                </a:solidFill>
                <a:latin typeface="Arial" charset="0"/>
                <a:cs typeface="Arial" charset="0"/>
              </a:rPr>
              <a:t>Azure Cloud</a:t>
            </a:r>
          </a:p>
        </p:txBody>
      </p:sp>
      <p:sp>
        <p:nvSpPr>
          <p:cNvPr id="75" name="角丸四角形 336">
            <a:extLst>
              <a:ext uri="{FF2B5EF4-FFF2-40B4-BE49-F238E27FC236}">
                <a16:creationId xmlns:a16="http://schemas.microsoft.com/office/drawing/2014/main" id="{D553B30A-B593-43FC-959C-4A7E214D877D}"/>
              </a:ext>
              <a:ext uri="{C183D7F6-B498-43B3-948B-1728B52AA6E4}">
                <adec:decorative xmlns:adec="http://schemas.microsoft.com/office/drawing/2017/decorative" val="1"/>
              </a:ext>
            </a:extLst>
          </p:cNvPr>
          <p:cNvSpPr/>
          <p:nvPr/>
        </p:nvSpPr>
        <p:spPr>
          <a:xfrm>
            <a:off x="6294333" y="1352004"/>
            <a:ext cx="4507559" cy="3855943"/>
          </a:xfrm>
          <a:prstGeom prst="roundRect">
            <a:avLst>
              <a:gd name="adj" fmla="val 5576"/>
            </a:avLst>
          </a:prstGeom>
          <a:noFill/>
          <a:ln w="19050" cap="flat" cmpd="sng" algn="ctr">
            <a:solidFill>
              <a:srgbClr val="8661C5"/>
            </a:solidFill>
            <a:prstDash val="solid"/>
          </a:ln>
          <a:effectLst/>
        </p:spPr>
        <p:txBody>
          <a:bodyPr rtlCol="0" anchor="ctr"/>
          <a:lstStyle/>
          <a:p>
            <a:pPr algn="ctr" defTabSz="914225">
              <a:defRPr/>
            </a:pPr>
            <a:endParaRPr kumimoji="1" lang="ja-JP" altLang="en-US" sz="2400" kern="0">
              <a:solidFill>
                <a:srgbClr val="FFFFFF"/>
              </a:solidFill>
              <a:latin typeface="Segoe UI Semilight"/>
            </a:endParaRPr>
          </a:p>
        </p:txBody>
      </p:sp>
      <p:pic>
        <p:nvPicPr>
          <p:cNvPr id="76" name="Picture 75">
            <a:extLst>
              <a:ext uri="{FF2B5EF4-FFF2-40B4-BE49-F238E27FC236}">
                <a16:creationId xmlns:a16="http://schemas.microsoft.com/office/drawing/2014/main" id="{5290C8E9-09F9-4CA0-BB2A-823DEF681DE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50073" y="3613973"/>
            <a:ext cx="722484" cy="863910"/>
          </a:xfrm>
          <a:prstGeom prst="rect">
            <a:avLst/>
          </a:prstGeom>
        </p:spPr>
      </p:pic>
      <p:pic>
        <p:nvPicPr>
          <p:cNvPr id="77" name="Picture 2" descr="Azure SQL DW (@AzureSQLDW) | Twitter">
            <a:extLst>
              <a:ext uri="{FF2B5EF4-FFF2-40B4-BE49-F238E27FC236}">
                <a16:creationId xmlns:a16="http://schemas.microsoft.com/office/drawing/2014/main" id="{BADF38EC-9CE5-485C-842D-B1C11CE366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1217" y="3507318"/>
            <a:ext cx="970565" cy="97056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DF8B322E-A810-4FFC-B480-077C0EDEB4D1}"/>
              </a:ext>
            </a:extLst>
          </p:cNvPr>
          <p:cNvSpPr txBox="1"/>
          <p:nvPr/>
        </p:nvSpPr>
        <p:spPr>
          <a:xfrm>
            <a:off x="2774786" y="4437668"/>
            <a:ext cx="1083814"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Azure Synapse Analytics (DHW)</a:t>
            </a:r>
          </a:p>
        </p:txBody>
      </p:sp>
      <p:sp>
        <p:nvSpPr>
          <p:cNvPr id="79" name="TextBox 78">
            <a:extLst>
              <a:ext uri="{FF2B5EF4-FFF2-40B4-BE49-F238E27FC236}">
                <a16:creationId xmlns:a16="http://schemas.microsoft.com/office/drawing/2014/main" id="{3698EAAD-F18E-44A2-88A0-2D236858BAF4}"/>
              </a:ext>
            </a:extLst>
          </p:cNvPr>
          <p:cNvSpPr txBox="1"/>
          <p:nvPr/>
        </p:nvSpPr>
        <p:spPr>
          <a:xfrm>
            <a:off x="1658210" y="4437668"/>
            <a:ext cx="1247650"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Azure SQL</a:t>
            </a:r>
          </a:p>
          <a:p>
            <a:pPr algn="ctr" defTabSz="914225">
              <a:defRPr/>
            </a:pPr>
            <a:r>
              <a:rPr lang="he-IL" sz="1000" i="1">
                <a:solidFill>
                  <a:srgbClr val="002050"/>
                </a:solidFill>
                <a:effectLst>
                  <a:outerShdw blurRad="38100" dist="38100" dir="2700000" algn="tl">
                    <a:srgbClr val="000000">
                      <a:alpha val="43137"/>
                    </a:srgbClr>
                  </a:outerShdw>
                </a:effectLst>
                <a:latin typeface="Calibri" panose="020F0502020204030204"/>
              </a:rPr>
              <a:t> </a:t>
            </a:r>
            <a:r>
              <a:rPr lang="en-US" sz="1000" i="1">
                <a:solidFill>
                  <a:srgbClr val="002050"/>
                </a:solidFill>
                <a:effectLst>
                  <a:outerShdw blurRad="38100" dist="38100" dir="2700000" algn="tl">
                    <a:srgbClr val="000000">
                      <a:alpha val="43137"/>
                    </a:srgbClr>
                  </a:outerShdw>
                </a:effectLst>
                <a:latin typeface="Calibri" panose="020F0502020204030204"/>
              </a:rPr>
              <a:t>Managed Instance</a:t>
            </a:r>
          </a:p>
        </p:txBody>
      </p:sp>
      <p:sp>
        <p:nvSpPr>
          <p:cNvPr id="80" name="TextBox 79">
            <a:extLst>
              <a:ext uri="{FF2B5EF4-FFF2-40B4-BE49-F238E27FC236}">
                <a16:creationId xmlns:a16="http://schemas.microsoft.com/office/drawing/2014/main" id="{E09C6A7D-6655-4720-92B1-9F853E5DFF79}"/>
              </a:ext>
            </a:extLst>
          </p:cNvPr>
          <p:cNvSpPr txBox="1"/>
          <p:nvPr/>
        </p:nvSpPr>
        <p:spPr>
          <a:xfrm>
            <a:off x="846304" y="4406896"/>
            <a:ext cx="913418" cy="437622"/>
          </a:xfrm>
          <a:prstGeom prst="rect">
            <a:avLst/>
          </a:prstGeom>
          <a:noFill/>
        </p:spPr>
        <p:txBody>
          <a:bodyPr wrap="square" rtlCol="0">
            <a:sp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i="0">
                <a:effectLst/>
                <a:latin typeface="arial" panose="020B0604020202020204" pitchFamily="34" charset="0"/>
              </a:rPr>
              <a:t> </a:t>
            </a:r>
            <a:r>
              <a:rPr lang="en-US" sz="1000">
                <a:solidFill>
                  <a:srgbClr val="002050"/>
                </a:solidFill>
                <a:latin typeface="Calibri" panose="020F0502020204030204"/>
              </a:rPr>
              <a:t>Azure SQL Database</a:t>
            </a:r>
          </a:p>
        </p:txBody>
      </p:sp>
      <p:sp>
        <p:nvSpPr>
          <p:cNvPr id="81" name="TextBox 80">
            <a:extLst>
              <a:ext uri="{FF2B5EF4-FFF2-40B4-BE49-F238E27FC236}">
                <a16:creationId xmlns:a16="http://schemas.microsoft.com/office/drawing/2014/main" id="{E67A4902-72F0-4901-8851-21A09623A3EF}"/>
              </a:ext>
            </a:extLst>
          </p:cNvPr>
          <p:cNvSpPr txBox="1"/>
          <p:nvPr/>
        </p:nvSpPr>
        <p:spPr>
          <a:xfrm>
            <a:off x="4372911" y="4503758"/>
            <a:ext cx="1247650" cy="406208"/>
          </a:xfrm>
          <a:prstGeom prst="rect">
            <a:avLst/>
          </a:prstGeom>
          <a:noFill/>
        </p:spPr>
        <p:txBody>
          <a:bodyPr wrap="square" rtlCol="0">
            <a:spAutoFit/>
          </a:bodyPr>
          <a:lstStyle/>
          <a:p>
            <a:pPr algn="ctr" defTabSz="914225">
              <a:defRPr/>
            </a:pPr>
            <a:r>
              <a:rPr lang="en-US" sz="1000" i="1">
                <a:solidFill>
                  <a:srgbClr val="002050"/>
                </a:solidFill>
                <a:effectLst>
                  <a:outerShdw blurRad="38100" dist="38100" dir="2700000" algn="tl">
                    <a:srgbClr val="000000">
                      <a:alpha val="43137"/>
                    </a:srgbClr>
                  </a:outerShdw>
                </a:effectLst>
                <a:latin typeface="Calibri" panose="020F0502020204030204"/>
              </a:rPr>
              <a:t>SQL server </a:t>
            </a:r>
            <a:br>
              <a:rPr lang="en-US" sz="1000" i="1">
                <a:solidFill>
                  <a:srgbClr val="002050"/>
                </a:solidFill>
                <a:effectLst>
                  <a:outerShdw blurRad="38100" dist="38100" dir="2700000" algn="tl">
                    <a:srgbClr val="000000">
                      <a:alpha val="43137"/>
                    </a:srgbClr>
                  </a:outerShdw>
                </a:effectLst>
                <a:latin typeface="Calibri" panose="020F0502020204030204"/>
              </a:rPr>
            </a:br>
            <a:r>
              <a:rPr lang="en-US" sz="1000" i="1">
                <a:solidFill>
                  <a:srgbClr val="002050"/>
                </a:solidFill>
                <a:effectLst>
                  <a:outerShdw blurRad="38100" dist="38100" dir="2700000" algn="tl">
                    <a:srgbClr val="000000">
                      <a:alpha val="43137"/>
                    </a:srgbClr>
                  </a:outerShdw>
                </a:effectLst>
                <a:latin typeface="Calibri" panose="020F0502020204030204"/>
              </a:rPr>
              <a:t>on Azure VM</a:t>
            </a:r>
          </a:p>
        </p:txBody>
      </p:sp>
      <p:sp>
        <p:nvSpPr>
          <p:cNvPr id="82" name="Rectangle 81">
            <a:extLst>
              <a:ext uri="{FF2B5EF4-FFF2-40B4-BE49-F238E27FC236}">
                <a16:creationId xmlns:a16="http://schemas.microsoft.com/office/drawing/2014/main" id="{A4F0DB07-0EFF-4CC8-814D-86C3586D00FA}"/>
              </a:ext>
            </a:extLst>
          </p:cNvPr>
          <p:cNvSpPr/>
          <p:nvPr/>
        </p:nvSpPr>
        <p:spPr>
          <a:xfrm>
            <a:off x="6937765" y="4963091"/>
            <a:ext cx="3263637" cy="312029"/>
          </a:xfrm>
          <a:prstGeom prst="rect">
            <a:avLst/>
          </a:prstGeom>
          <a:noFill/>
        </p:spPr>
        <p:txBody>
          <a:bodyPr wrap="square" rtlCol="0">
            <a:spAutoFit/>
          </a:bodyPr>
          <a:lstStyle/>
          <a:p>
            <a:pPr>
              <a:defRPr/>
            </a:pPr>
            <a:r>
              <a:rPr lang="en-US" sz="1400" b="1">
                <a:solidFill>
                  <a:srgbClr val="282828"/>
                </a:solidFill>
                <a:latin typeface="Arial" charset="0"/>
                <a:cs typeface="Arial" charset="0"/>
              </a:rPr>
              <a:t>Private Datacenter / Other Clouds </a:t>
            </a:r>
          </a:p>
        </p:txBody>
      </p:sp>
      <p:pic>
        <p:nvPicPr>
          <p:cNvPr id="83" name="Picture 82">
            <a:extLst>
              <a:ext uri="{FF2B5EF4-FFF2-40B4-BE49-F238E27FC236}">
                <a16:creationId xmlns:a16="http://schemas.microsoft.com/office/drawing/2014/main" id="{205A53D1-5734-4585-A98D-5A7A2B7C42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46764" y="3503868"/>
            <a:ext cx="1125334" cy="1040510"/>
          </a:xfrm>
          <a:prstGeom prst="rect">
            <a:avLst/>
          </a:prstGeom>
        </p:spPr>
      </p:pic>
      <p:sp>
        <p:nvSpPr>
          <p:cNvPr id="84" name="TextBox 83">
            <a:extLst>
              <a:ext uri="{FF2B5EF4-FFF2-40B4-BE49-F238E27FC236}">
                <a16:creationId xmlns:a16="http://schemas.microsoft.com/office/drawing/2014/main" id="{6B91DF11-4124-470D-B599-4A67148AE0DC}"/>
              </a:ext>
            </a:extLst>
          </p:cNvPr>
          <p:cNvSpPr txBox="1"/>
          <p:nvPr/>
        </p:nvSpPr>
        <p:spPr>
          <a:xfrm>
            <a:off x="4475497" y="4067158"/>
            <a:ext cx="940206" cy="170792"/>
          </a:xfrm>
          <a:prstGeom prst="rect">
            <a:avLst/>
          </a:prstGeom>
          <a:noFill/>
        </p:spPr>
        <p:txBody>
          <a:bodyPr wrap="square">
            <a:spAutoFit/>
          </a:bodyPr>
          <a:lstStyle/>
          <a:p>
            <a:pPr defTabSz="932418">
              <a:defRPr/>
            </a:pPr>
            <a:r>
              <a:rPr lang="en-US" sz="500" kern="0">
                <a:solidFill>
                  <a:srgbClr val="000000"/>
                </a:solidFill>
                <a:cs typeface="Segoe UI" panose="020B0502040204020203" pitchFamily="34" charset="0"/>
              </a:rPr>
              <a:t>MMA Agent</a:t>
            </a:r>
          </a:p>
        </p:txBody>
      </p:sp>
      <p:sp>
        <p:nvSpPr>
          <p:cNvPr id="85" name="Arrow: Up-Down 84">
            <a:extLst>
              <a:ext uri="{FF2B5EF4-FFF2-40B4-BE49-F238E27FC236}">
                <a16:creationId xmlns:a16="http://schemas.microsoft.com/office/drawing/2014/main" id="{8AD3175F-57B8-4D77-BF57-4C367044509B}"/>
              </a:ext>
              <a:ext uri="{C183D7F6-B498-43B3-948B-1728B52AA6E4}">
                <adec:decorative xmlns:adec="http://schemas.microsoft.com/office/drawing/2017/decorative" val="1"/>
              </a:ext>
            </a:extLst>
          </p:cNvPr>
          <p:cNvSpPr/>
          <p:nvPr/>
        </p:nvSpPr>
        <p:spPr bwMode="auto">
          <a:xfrm rot="2093070">
            <a:off x="3143693" y="2598559"/>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cxnSp>
        <p:nvCxnSpPr>
          <p:cNvPr id="86" name="Straight Arrow Connector 85">
            <a:extLst>
              <a:ext uri="{FF2B5EF4-FFF2-40B4-BE49-F238E27FC236}">
                <a16:creationId xmlns:a16="http://schemas.microsoft.com/office/drawing/2014/main" id="{96DE9AD5-1748-4639-8F4D-5CDFA237315B}"/>
              </a:ext>
              <a:ext uri="{C183D7F6-B498-43B3-948B-1728B52AA6E4}">
                <adec:decorative xmlns:adec="http://schemas.microsoft.com/office/drawing/2017/decorative" val="1"/>
              </a:ext>
            </a:extLst>
          </p:cNvPr>
          <p:cNvCxnSpPr>
            <a:cxnSpLocks/>
          </p:cNvCxnSpPr>
          <p:nvPr/>
        </p:nvCxnSpPr>
        <p:spPr>
          <a:xfrm flipV="1">
            <a:off x="4987451" y="3221010"/>
            <a:ext cx="0" cy="279996"/>
          </a:xfrm>
          <a:prstGeom prst="straightConnector1">
            <a:avLst/>
          </a:prstGeom>
          <a:noFill/>
          <a:ln w="9525" cap="flat" cmpd="sng" algn="ctr">
            <a:solidFill>
              <a:srgbClr val="000000"/>
            </a:solidFill>
            <a:prstDash val="solid"/>
            <a:headEnd type="triangle"/>
            <a:tailEnd type="triangle"/>
          </a:ln>
          <a:effectLst/>
        </p:spPr>
      </p:cxnSp>
      <p:sp>
        <p:nvSpPr>
          <p:cNvPr id="87" name="Arrow: Up-Down 86">
            <a:extLst>
              <a:ext uri="{FF2B5EF4-FFF2-40B4-BE49-F238E27FC236}">
                <a16:creationId xmlns:a16="http://schemas.microsoft.com/office/drawing/2014/main" id="{8B33F1C3-14C8-4DCA-AEBC-DF54363A77DE}"/>
              </a:ext>
              <a:ext uri="{C183D7F6-B498-43B3-948B-1728B52AA6E4}">
                <adec:decorative xmlns:adec="http://schemas.microsoft.com/office/drawing/2017/decorative" val="1"/>
              </a:ext>
            </a:extLst>
          </p:cNvPr>
          <p:cNvSpPr/>
          <p:nvPr/>
        </p:nvSpPr>
        <p:spPr bwMode="auto">
          <a:xfrm rot="19079586">
            <a:off x="4732205" y="2595210"/>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grpSp>
        <p:nvGrpSpPr>
          <p:cNvPr id="88" name="Group 87">
            <a:extLst>
              <a:ext uri="{FF2B5EF4-FFF2-40B4-BE49-F238E27FC236}">
                <a16:creationId xmlns:a16="http://schemas.microsoft.com/office/drawing/2014/main" id="{8C338DD5-7D20-4202-AEF0-C6222AA324F3}"/>
              </a:ext>
              <a:ext uri="{C183D7F6-B498-43B3-948B-1728B52AA6E4}">
                <adec:decorative xmlns:adec="http://schemas.microsoft.com/office/drawing/2017/decorative" val="1"/>
              </a:ext>
            </a:extLst>
          </p:cNvPr>
          <p:cNvGrpSpPr/>
          <p:nvPr/>
        </p:nvGrpSpPr>
        <p:grpSpPr>
          <a:xfrm>
            <a:off x="6675161" y="2853737"/>
            <a:ext cx="1078514" cy="1126987"/>
            <a:chOff x="5259142" y="5070940"/>
            <a:chExt cx="1673716" cy="1554480"/>
          </a:xfrm>
        </p:grpSpPr>
        <p:pic>
          <p:nvPicPr>
            <p:cNvPr id="89" name="Picture 88">
              <a:extLst>
                <a:ext uri="{FF2B5EF4-FFF2-40B4-BE49-F238E27FC236}">
                  <a16:creationId xmlns:a16="http://schemas.microsoft.com/office/drawing/2014/main" id="{66D2509F-AA0C-40B4-8D32-F779C6C46639}"/>
                </a:ext>
              </a:extLst>
            </p:cNvPr>
            <p:cNvPicPr>
              <a:picLocks noChangeAspect="1"/>
            </p:cNvPicPr>
            <p:nvPr/>
          </p:nvPicPr>
          <p:blipFill>
            <a:blip r:embed="rId8"/>
            <a:stretch>
              <a:fillRect/>
            </a:stretch>
          </p:blipFill>
          <p:spPr>
            <a:xfrm>
              <a:off x="5259142" y="5070940"/>
              <a:ext cx="1673716" cy="1554480"/>
            </a:xfrm>
            <a:prstGeom prst="rect">
              <a:avLst/>
            </a:prstGeom>
          </p:spPr>
        </p:pic>
        <p:pic>
          <p:nvPicPr>
            <p:cNvPr id="90" name="Picture 4">
              <a:extLst>
                <a:ext uri="{FF2B5EF4-FFF2-40B4-BE49-F238E27FC236}">
                  <a16:creationId xmlns:a16="http://schemas.microsoft.com/office/drawing/2014/main" id="{E2B47CF0-2C6C-4020-8D29-1C85BDF83A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1450" y="5311140"/>
              <a:ext cx="890048" cy="731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descr="SQL Server">
            <a:extLst>
              <a:ext uri="{FF2B5EF4-FFF2-40B4-BE49-F238E27FC236}">
                <a16:creationId xmlns:a16="http://schemas.microsoft.com/office/drawing/2014/main" id="{0B2B61E9-F5A3-4416-AC30-7D0C5F57E117}"/>
              </a:ext>
            </a:extLst>
          </p:cNvPr>
          <p:cNvGrpSpPr/>
          <p:nvPr/>
        </p:nvGrpSpPr>
        <p:grpSpPr>
          <a:xfrm>
            <a:off x="9404636" y="2887030"/>
            <a:ext cx="1150636" cy="1045734"/>
            <a:chOff x="2792090" y="5070940"/>
            <a:chExt cx="1678838" cy="1554480"/>
          </a:xfrm>
        </p:grpSpPr>
        <p:pic>
          <p:nvPicPr>
            <p:cNvPr id="92" name="Picture 91" descr="A picture containing drawing, clock, computer&#10;&#10;Description automatically generated">
              <a:extLst>
                <a:ext uri="{FF2B5EF4-FFF2-40B4-BE49-F238E27FC236}">
                  <a16:creationId xmlns:a16="http://schemas.microsoft.com/office/drawing/2014/main" id="{DA5CE421-F1BB-489B-AED5-4032F80D44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2090" y="5070940"/>
              <a:ext cx="1678838" cy="1554480"/>
            </a:xfrm>
            <a:prstGeom prst="rect">
              <a:avLst/>
            </a:prstGeom>
          </p:spPr>
        </p:pic>
        <p:pic>
          <p:nvPicPr>
            <p:cNvPr id="93" name="Picture 4">
              <a:extLst>
                <a:ext uri="{FF2B5EF4-FFF2-40B4-BE49-F238E27FC236}">
                  <a16:creationId xmlns:a16="http://schemas.microsoft.com/office/drawing/2014/main" id="{C633AF84-F4DB-4B52-9D44-8C69892FAF3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9994" y="5320665"/>
              <a:ext cx="890048" cy="731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descr="SQL Server on AWS EC2">
            <a:extLst>
              <a:ext uri="{FF2B5EF4-FFF2-40B4-BE49-F238E27FC236}">
                <a16:creationId xmlns:a16="http://schemas.microsoft.com/office/drawing/2014/main" id="{3968437B-BD80-41E9-8E59-1B5F40A105B1}"/>
              </a:ext>
            </a:extLst>
          </p:cNvPr>
          <p:cNvGrpSpPr/>
          <p:nvPr/>
        </p:nvGrpSpPr>
        <p:grpSpPr>
          <a:xfrm>
            <a:off x="8133058" y="2853738"/>
            <a:ext cx="1150636" cy="1045735"/>
            <a:chOff x="325037" y="5070940"/>
            <a:chExt cx="1678838" cy="1554480"/>
          </a:xfrm>
        </p:grpSpPr>
        <p:pic>
          <p:nvPicPr>
            <p:cNvPr id="95" name="Picture 94" descr="A picture containing display, drawing, computer, clock&#10;&#10;Description automatically generated">
              <a:extLst>
                <a:ext uri="{FF2B5EF4-FFF2-40B4-BE49-F238E27FC236}">
                  <a16:creationId xmlns:a16="http://schemas.microsoft.com/office/drawing/2014/main" id="{5B0B980C-C98A-49B6-83A0-14386E04A5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037" y="5070940"/>
              <a:ext cx="1678838" cy="1554480"/>
            </a:xfrm>
            <a:prstGeom prst="rect">
              <a:avLst/>
            </a:prstGeom>
          </p:spPr>
        </p:pic>
        <p:pic>
          <p:nvPicPr>
            <p:cNvPr id="96" name="Picture 4">
              <a:extLst>
                <a:ext uri="{FF2B5EF4-FFF2-40B4-BE49-F238E27FC236}">
                  <a16:creationId xmlns:a16="http://schemas.microsoft.com/office/drawing/2014/main" id="{83FE9456-F657-4893-BC72-55A1C2B959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8486" y="5320665"/>
              <a:ext cx="890048" cy="731520"/>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TextBox 96">
            <a:extLst>
              <a:ext uri="{FF2B5EF4-FFF2-40B4-BE49-F238E27FC236}">
                <a16:creationId xmlns:a16="http://schemas.microsoft.com/office/drawing/2014/main" id="{FB97E811-4895-4D29-92A2-D0B2ADC388DC}"/>
              </a:ext>
            </a:extLst>
          </p:cNvPr>
          <p:cNvSpPr txBox="1"/>
          <p:nvPr/>
        </p:nvSpPr>
        <p:spPr>
          <a:xfrm>
            <a:off x="7973287" y="4201410"/>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AWS  EC2</a:t>
            </a:r>
          </a:p>
        </p:txBody>
      </p:sp>
      <p:sp>
        <p:nvSpPr>
          <p:cNvPr id="98" name="TextBox 97">
            <a:extLst>
              <a:ext uri="{FF2B5EF4-FFF2-40B4-BE49-F238E27FC236}">
                <a16:creationId xmlns:a16="http://schemas.microsoft.com/office/drawing/2014/main" id="{98B094CF-2D92-4132-9D17-1A6B83B2EEAB}"/>
              </a:ext>
            </a:extLst>
          </p:cNvPr>
          <p:cNvSpPr txBox="1"/>
          <p:nvPr/>
        </p:nvSpPr>
        <p:spPr>
          <a:xfrm>
            <a:off x="9331393" y="4264288"/>
            <a:ext cx="1440353" cy="406208"/>
          </a:xfrm>
          <a:prstGeom prst="rect">
            <a:avLst/>
          </a:prstGeom>
          <a:noFill/>
        </p:spPr>
        <p:txBody>
          <a:bodyPr wrap="square" rtlCol="0">
            <a:spAutoFit/>
          </a:bodyPr>
          <a:lstStyle/>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SQL Server</a:t>
            </a:r>
          </a:p>
          <a:p>
            <a:pPr algn="ctr" defTabSz="932418"/>
            <a:r>
              <a:rPr lang="en-US" sz="1000" i="1">
                <a:solidFill>
                  <a:srgbClr val="002050"/>
                </a:solidFill>
                <a:effectLst>
                  <a:outerShdw blurRad="38100" dist="38100" dir="2700000" algn="tl">
                    <a:srgbClr val="000000">
                      <a:alpha val="43137"/>
                    </a:srgbClr>
                  </a:outerShdw>
                </a:effectLst>
                <a:latin typeface="Calibri" panose="020F0502020204030204"/>
              </a:rPr>
              <a:t>On Google Cloud  </a:t>
            </a:r>
          </a:p>
        </p:txBody>
      </p:sp>
      <p:sp>
        <p:nvSpPr>
          <p:cNvPr id="99" name="TextBox 98">
            <a:extLst>
              <a:ext uri="{FF2B5EF4-FFF2-40B4-BE49-F238E27FC236}">
                <a16:creationId xmlns:a16="http://schemas.microsoft.com/office/drawing/2014/main" id="{65508022-F8B0-4944-9DE8-94A1C3376DBC}"/>
              </a:ext>
            </a:extLst>
          </p:cNvPr>
          <p:cNvSpPr txBox="1"/>
          <p:nvPr/>
        </p:nvSpPr>
        <p:spPr>
          <a:xfrm>
            <a:off x="6349673" y="1546194"/>
            <a:ext cx="4740832" cy="876976"/>
          </a:xfrm>
          <a:prstGeom prst="rect">
            <a:avLst/>
          </a:prstGeom>
          <a:noFill/>
        </p:spPr>
        <p:txBody>
          <a:bodyPr wrap="square">
            <a:spAutoFit/>
          </a:bodyPr>
          <a:lstStyle/>
          <a:p>
            <a:pPr algn="ctr" defTabSz="932418"/>
            <a:endParaRPr lang="en-US" sz="1800" i="1">
              <a:solidFill>
                <a:srgbClr val="002050"/>
              </a:solidFill>
              <a:effectLst>
                <a:outerShdw blurRad="38100" dist="38100" dir="2700000" algn="tl">
                  <a:srgbClr val="000000">
                    <a:alpha val="43137"/>
                  </a:srgbClr>
                </a:outerShdw>
              </a:effectLst>
              <a:latin typeface="Calibri" panose="020F0502020204030204"/>
            </a:endParaRPr>
          </a:p>
          <a:p>
            <a:pPr algn="ctr" defTabSz="932418"/>
            <a:r>
              <a:rPr lang="en-US" sz="1800" i="1">
                <a:solidFill>
                  <a:srgbClr val="000000"/>
                </a:solidFill>
                <a:effectLst>
                  <a:outerShdw blurRad="38100" dist="38100" dir="2700000" algn="tl">
                    <a:srgbClr val="000000">
                      <a:alpha val="43137"/>
                    </a:srgbClr>
                  </a:outerShdw>
                </a:effectLst>
                <a:latin typeface="Calibri" panose="020F0502020204030204"/>
              </a:rPr>
              <a:t>Azure Arc enabled SQL Server  </a:t>
            </a:r>
          </a:p>
          <a:p>
            <a:pPr algn="ctr" defTabSz="932418"/>
            <a:r>
              <a:rPr lang="en-US" sz="1400" i="1">
                <a:solidFill>
                  <a:srgbClr val="000000"/>
                </a:solidFill>
                <a:effectLst>
                  <a:outerShdw blurRad="38100" dist="38100" dir="2700000" algn="tl">
                    <a:srgbClr val="000000">
                      <a:alpha val="43137"/>
                    </a:srgbClr>
                  </a:outerShdw>
                </a:effectLst>
                <a:latin typeface="Calibri" panose="020F0502020204030204"/>
              </a:rPr>
              <a:t>(2012, 2014, 2016, 2017, 2019) </a:t>
            </a:r>
          </a:p>
        </p:txBody>
      </p:sp>
      <p:pic>
        <p:nvPicPr>
          <p:cNvPr id="100" name="Picture 99" descr="Azure ARC Agent">
            <a:extLst>
              <a:ext uri="{FF2B5EF4-FFF2-40B4-BE49-F238E27FC236}">
                <a16:creationId xmlns:a16="http://schemas.microsoft.com/office/drawing/2014/main" id="{64AFFC7A-D647-4FEC-BBB4-8B100B195743}"/>
              </a:ext>
            </a:extLst>
          </p:cNvPr>
          <p:cNvPicPr>
            <a:picLocks noChangeAspect="1"/>
          </p:cNvPicPr>
          <p:nvPr/>
        </p:nvPicPr>
        <p:blipFill>
          <a:blip r:embed="rId13"/>
          <a:stretch>
            <a:fillRect/>
          </a:stretch>
        </p:blipFill>
        <p:spPr>
          <a:xfrm>
            <a:off x="6611692" y="1917179"/>
            <a:ext cx="602726" cy="436185"/>
          </a:xfrm>
          <a:prstGeom prst="rect">
            <a:avLst/>
          </a:prstGeom>
        </p:spPr>
      </p:pic>
      <p:sp>
        <p:nvSpPr>
          <p:cNvPr id="101" name="Arrow: Up-Down 100">
            <a:extLst>
              <a:ext uri="{FF2B5EF4-FFF2-40B4-BE49-F238E27FC236}">
                <a16:creationId xmlns:a16="http://schemas.microsoft.com/office/drawing/2014/main" id="{08A7AFF8-E79C-4C5A-A63E-B92EB9A0CB02}"/>
              </a:ext>
              <a:ext uri="{C183D7F6-B498-43B3-948B-1728B52AA6E4}">
                <adec:decorative xmlns:adec="http://schemas.microsoft.com/office/drawing/2017/decorative" val="1"/>
              </a:ext>
            </a:extLst>
          </p:cNvPr>
          <p:cNvSpPr/>
          <p:nvPr/>
        </p:nvSpPr>
        <p:spPr bwMode="auto">
          <a:xfrm rot="16200000">
            <a:off x="6106739" y="2916486"/>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sp>
        <p:nvSpPr>
          <p:cNvPr id="102" name="Arrow: Up-Down 101">
            <a:extLst>
              <a:ext uri="{FF2B5EF4-FFF2-40B4-BE49-F238E27FC236}">
                <a16:creationId xmlns:a16="http://schemas.microsoft.com/office/drawing/2014/main" id="{01A34A9B-A88D-491D-8723-1C7BDCB6907E}"/>
              </a:ext>
              <a:ext uri="{C183D7F6-B498-43B3-948B-1728B52AA6E4}">
                <adec:decorative xmlns:adec="http://schemas.microsoft.com/office/drawing/2017/decorative" val="1"/>
              </a:ext>
            </a:extLst>
          </p:cNvPr>
          <p:cNvSpPr/>
          <p:nvPr/>
        </p:nvSpPr>
        <p:spPr bwMode="auto">
          <a:xfrm rot="16200000">
            <a:off x="2780330" y="1611382"/>
            <a:ext cx="251062" cy="402971"/>
          </a:xfrm>
          <a:prstGeom prst="upDownArrow">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err="1">
              <a:solidFill>
                <a:srgbClr val="FFFFFF"/>
              </a:solidFill>
              <a:latin typeface="Segoe UI"/>
              <a:ea typeface="Segoe UI" pitchFamily="34" charset="0"/>
              <a:cs typeface="Segoe UI" pitchFamily="34" charset="0"/>
            </a:endParaRPr>
          </a:p>
        </p:txBody>
      </p:sp>
      <p:cxnSp>
        <p:nvCxnSpPr>
          <p:cNvPr id="112" name="Straight Connector 111">
            <a:extLst>
              <a:ext uri="{FF2B5EF4-FFF2-40B4-BE49-F238E27FC236}">
                <a16:creationId xmlns:a16="http://schemas.microsoft.com/office/drawing/2014/main" id="{631C7A26-B1D0-49E5-8DD0-D82F68734C78}"/>
              </a:ext>
              <a:ext uri="{C183D7F6-B498-43B3-948B-1728B52AA6E4}">
                <adec:decorative xmlns:adec="http://schemas.microsoft.com/office/drawing/2017/decorative" val="1"/>
              </a:ext>
            </a:extLst>
          </p:cNvPr>
          <p:cNvCxnSpPr>
            <a:cxnSpLocks/>
          </p:cNvCxnSpPr>
          <p:nvPr/>
        </p:nvCxnSpPr>
        <p:spPr>
          <a:xfrm>
            <a:off x="876048" y="5785266"/>
            <a:ext cx="787764" cy="0"/>
          </a:xfrm>
          <a:prstGeom prst="line">
            <a:avLst/>
          </a:prstGeom>
          <a:noFill/>
          <a:ln w="19050" cap="flat" cmpd="sng" algn="ctr">
            <a:solidFill>
              <a:srgbClr val="44546A"/>
            </a:solidFill>
            <a:prstDash val="solid"/>
            <a:miter lim="800000"/>
            <a:headEnd type="none"/>
            <a:tailEnd type="none"/>
          </a:ln>
          <a:effectLst/>
        </p:spPr>
      </p:cxnSp>
      <p:sp>
        <p:nvSpPr>
          <p:cNvPr id="114" name="Rectangle 113">
            <a:extLst>
              <a:ext uri="{FF2B5EF4-FFF2-40B4-BE49-F238E27FC236}">
                <a16:creationId xmlns:a16="http://schemas.microsoft.com/office/drawing/2014/main" id="{DF7E0449-0EE5-4F4C-A7AC-F2B1D0695CB0}"/>
              </a:ext>
            </a:extLst>
          </p:cNvPr>
          <p:cNvSpPr/>
          <p:nvPr/>
        </p:nvSpPr>
        <p:spPr bwMode="auto">
          <a:xfrm>
            <a:off x="511236" y="5324812"/>
            <a:ext cx="10955479" cy="1307625"/>
          </a:xfrm>
          <a:prstGeom prst="rect">
            <a:avLst/>
          </a:prstGeom>
          <a:solidFill>
            <a:sysClr val="window" lastClr="FFFFFF"/>
          </a:solidFill>
          <a:ln w="10795" cap="flat" cmpd="sng" algn="ctr">
            <a:noFill/>
            <a:prstDash val="solid"/>
          </a:ln>
          <a:effectLst>
            <a:outerShdw blurRad="254000" dist="50800" dir="2700000" sx="101000" sy="101000" algn="tl" rotWithShape="0">
              <a:prstClr val="black">
                <a:alpha val="25000"/>
              </a:prstClr>
            </a:outerShdw>
          </a:effectLst>
        </p:spPr>
        <p:txBody>
          <a:bodyPr vert="horz" wrap="square" lIns="0" tIns="53771" rIns="0" bIns="53771" numCol="1" rtlCol="0" anchor="ctr" anchorCtr="0" compatLnSpc="1">
            <a:prstTxWarp prst="textNoShape">
              <a:avLst/>
            </a:prstTxWarp>
          </a:bodyPr>
          <a:lstStyle/>
          <a:p>
            <a:pPr algn="ctr" defTabSz="1074936" fontAlgn="base">
              <a:spcBef>
                <a:spcPct val="0"/>
              </a:spcBef>
              <a:spcAft>
                <a:spcPct val="0"/>
              </a:spcAft>
              <a:defRPr/>
            </a:pPr>
            <a:r>
              <a:rPr lang="en-US" sz="2000" kern="0">
                <a:gradFill>
                  <a:gsLst>
                    <a:gs pos="0">
                      <a:srgbClr val="FFFFFF"/>
                    </a:gs>
                    <a:gs pos="100000">
                      <a:srgbClr val="FFFFFF"/>
                    </a:gs>
                  </a:gsLst>
                  <a:lin ang="5400000" scaled="0"/>
                </a:gradFill>
                <a:latin typeface="Segoe UI Semilight"/>
              </a:rPr>
              <a:t>applications</a:t>
            </a:r>
          </a:p>
        </p:txBody>
      </p:sp>
      <p:sp>
        <p:nvSpPr>
          <p:cNvPr id="116" name="Text Placeholder 1">
            <a:extLst>
              <a:ext uri="{FF2B5EF4-FFF2-40B4-BE49-F238E27FC236}">
                <a16:creationId xmlns:a16="http://schemas.microsoft.com/office/drawing/2014/main" id="{2936D7B2-AC65-41B9-A88D-6A4D41E7072A}"/>
              </a:ext>
            </a:extLst>
          </p:cNvPr>
          <p:cNvSpPr txBox="1">
            <a:spLocks/>
          </p:cNvSpPr>
          <p:nvPr/>
        </p:nvSpPr>
        <p:spPr>
          <a:xfrm>
            <a:off x="1222792" y="5501551"/>
            <a:ext cx="11478153" cy="931878"/>
          </a:xfrm>
          <a:prstGeom prst="rect">
            <a:avLst/>
          </a:prstGeom>
        </p:spPr>
        <p:txBody>
          <a:bodyPr vert="horz" wrap="square" lIns="0" tIns="89630" rIns="143407" bIns="8963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chemeClr val="tx1"/>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2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92">
              <a:lnSpc>
                <a:spcPct val="90000"/>
              </a:lnSpc>
              <a:spcBef>
                <a:spcPts val="2353"/>
              </a:spcBef>
              <a:defRPr/>
            </a:pPr>
            <a:r>
              <a:rPr lang="en-US" sz="1600" b="1" spc="0">
                <a:solidFill>
                  <a:srgbClr val="3C3C41"/>
                </a:solidFill>
                <a:latin typeface="Segoe UI"/>
              </a:rPr>
              <a:t>Advanced</a:t>
            </a:r>
            <a:r>
              <a:rPr lang="en-US" sz="1600" b="1">
                <a:gradFill>
                  <a:gsLst>
                    <a:gs pos="1250">
                      <a:srgbClr val="505050"/>
                    </a:gs>
                    <a:gs pos="100000">
                      <a:srgbClr val="505050"/>
                    </a:gs>
                  </a:gsLst>
                  <a:lin ang="5400000" scaled="0"/>
                </a:gradFill>
                <a:latin typeface="Segoe UI Light (Headings)"/>
                <a:cs typeface="Segoe UI Light"/>
              </a:rPr>
              <a:t> </a:t>
            </a:r>
            <a:r>
              <a:rPr lang="en-US" sz="1600" b="1" spc="0">
                <a:solidFill>
                  <a:srgbClr val="3C3C41"/>
                </a:solidFill>
                <a:latin typeface="Segoe UI"/>
              </a:rPr>
              <a:t>Threat Protection  </a:t>
            </a:r>
            <a:r>
              <a:rPr lang="en-US" sz="1600" spc="0">
                <a:solidFill>
                  <a:srgbClr val="505050"/>
                </a:solidFill>
                <a:latin typeface="Segoe UI Light (Headings)"/>
                <a:cs typeface="Segoe UI Light"/>
              </a:rPr>
              <a:t>:</a:t>
            </a:r>
            <a:r>
              <a:rPr lang="en-US" sz="1600" b="1" spc="0">
                <a:solidFill>
                  <a:srgbClr val="3C3C41"/>
                </a:solidFill>
                <a:latin typeface="Segoe UI"/>
              </a:rPr>
              <a:t> </a:t>
            </a:r>
            <a:r>
              <a:rPr lang="en-US" sz="1600" spc="0">
                <a:solidFill>
                  <a:srgbClr val="505050"/>
                </a:solidFill>
                <a:latin typeface="Segoe UI Light (Headings)"/>
                <a:cs typeface="Segoe UI Light"/>
              </a:rPr>
              <a:t>detect unusual and harmful attempts to breach SQL servers across hybrid estate</a:t>
            </a:r>
          </a:p>
          <a:p>
            <a:pPr defTabSz="914192">
              <a:lnSpc>
                <a:spcPct val="90000"/>
              </a:lnSpc>
              <a:spcBef>
                <a:spcPts val="2353"/>
              </a:spcBef>
              <a:defRPr/>
            </a:pPr>
            <a:r>
              <a:rPr lang="en-US" sz="1600" b="1" spc="0">
                <a:solidFill>
                  <a:srgbClr val="3C3C41"/>
                </a:solidFill>
                <a:latin typeface="Segoe UI"/>
              </a:rPr>
              <a:t>Vulnerability Assessment      </a:t>
            </a:r>
            <a:r>
              <a:rPr lang="en-US" sz="1600" b="1" spc="0">
                <a:solidFill>
                  <a:srgbClr val="505050"/>
                </a:solidFill>
                <a:latin typeface="Segoe UI Light (Headings)"/>
                <a:cs typeface="Segoe UI Light"/>
              </a:rPr>
              <a:t> : </a:t>
            </a:r>
            <a:r>
              <a:rPr lang="en-US" sz="1600" spc="0">
                <a:solidFill>
                  <a:srgbClr val="505050"/>
                </a:solidFill>
                <a:latin typeface="Segoe UI Light (Headings)"/>
                <a:cs typeface="Segoe UI Light"/>
              </a:rPr>
              <a:t>discover and remediate security misconfigurations in SQL servers across hybrid estate</a:t>
            </a:r>
          </a:p>
        </p:txBody>
      </p:sp>
      <p:sp>
        <p:nvSpPr>
          <p:cNvPr id="118" name="Shield_EA18" title="Icon of a shield">
            <a:extLst>
              <a:ext uri="{FF2B5EF4-FFF2-40B4-BE49-F238E27FC236}">
                <a16:creationId xmlns:a16="http://schemas.microsoft.com/office/drawing/2014/main" id="{D38D97F8-A775-4D52-91BB-AAFF2869F534}"/>
              </a:ext>
            </a:extLst>
          </p:cNvPr>
          <p:cNvSpPr>
            <a:spLocks noChangeAspect="1"/>
          </p:cNvSpPr>
          <p:nvPr/>
        </p:nvSpPr>
        <p:spPr bwMode="auto">
          <a:xfrm>
            <a:off x="636434" y="5532896"/>
            <a:ext cx="330400" cy="343141"/>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rgbClr val="0078D4"/>
          </a:solidFill>
          <a:ln w="38100" cap="sq">
            <a:noFill/>
            <a:prstDash val="solid"/>
            <a:miter lim="800000"/>
            <a:headEnd/>
            <a:tailEnd/>
          </a:ln>
        </p:spPr>
        <p:style>
          <a:lnRef idx="0">
            <a:scrgbClr r="0" g="0" b="0"/>
          </a:lnRef>
          <a:fillRef idx="0">
            <a:scrgbClr r="0" g="0" b="0"/>
          </a:fillRef>
          <a:effectRef idx="0">
            <a:scrgbClr r="0" g="0" b="0"/>
          </a:effectRef>
          <a:fontRef idx="major"/>
        </p:style>
        <p:txBody>
          <a:bodyPr vert="horz" wrap="square" lIns="91414" tIns="45706" rIns="91414" bIns="45706" numCol="1" anchor="ctr" anchorCtr="0" compatLnSpc="1">
            <a:prstTxWarp prst="textNoShape">
              <a:avLst/>
            </a:prstTxWarp>
          </a:bodyPr>
          <a:lstStyle/>
          <a:p>
            <a:pPr algn="ctr" defTabSz="914016">
              <a:defRPr/>
            </a:pPr>
            <a:r>
              <a:rPr lang="en-US" sz="2400" b="1" kern="0">
                <a:solidFill>
                  <a:srgbClr val="FFFFFF"/>
                </a:solidFill>
              </a:rPr>
              <a:t>!</a:t>
            </a:r>
          </a:p>
        </p:txBody>
      </p:sp>
      <p:pic>
        <p:nvPicPr>
          <p:cNvPr id="120" name="Picture 119">
            <a:extLst>
              <a:ext uri="{FF2B5EF4-FFF2-40B4-BE49-F238E27FC236}">
                <a16:creationId xmlns:a16="http://schemas.microsoft.com/office/drawing/2014/main" id="{94681242-930C-47BD-85A6-87D17E095E3C}"/>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500367" y="5952925"/>
            <a:ext cx="594447" cy="582315"/>
          </a:xfrm>
          <a:prstGeom prst="rect">
            <a:avLst/>
          </a:prstGeom>
        </p:spPr>
      </p:pic>
      <p:sp>
        <p:nvSpPr>
          <p:cNvPr id="4" name="Title 2">
            <a:extLst>
              <a:ext uri="{FF2B5EF4-FFF2-40B4-BE49-F238E27FC236}">
                <a16:creationId xmlns:a16="http://schemas.microsoft.com/office/drawing/2014/main" id="{D08E1D91-D577-2E6F-1360-3A1ADFC331F5}"/>
              </a:ext>
            </a:extLst>
          </p:cNvPr>
          <p:cNvSpPr txBox="1">
            <a:spLocks/>
          </p:cNvSpPr>
          <p:nvPr/>
        </p:nvSpPr>
        <p:spPr>
          <a:xfrm>
            <a:off x="456796" y="460452"/>
            <a:ext cx="11304865" cy="553998"/>
          </a:xfrm>
          <a:prstGeom prst="rect">
            <a:avLst/>
          </a:prstGeom>
        </p:spPr>
        <p:txBody>
          <a:bodyPr vert="horz" wrap="square" lIns="0" tIns="0" rIns="0" bIns="0" rtlCol="0" anchor="t">
            <a:spAutoFit/>
          </a:bodyPr>
          <a:lstStyle>
            <a:lvl1pPr algn="l" defTabSz="932742" rtl="0" eaLnBrk="1" latinLnBrk="0" hangingPunct="1">
              <a:lnSpc>
                <a:spcPts val="3136"/>
              </a:lnSpc>
              <a:spcBef>
                <a:spcPct val="0"/>
              </a:spcBef>
              <a:buNone/>
              <a:defRPr lang="en-US" sz="2745" b="0" kern="1200" cap="none" spc="-50" baseline="0">
                <a:ln w="3175">
                  <a:noFill/>
                </a:ln>
                <a:solidFill>
                  <a:srgbClr val="000000"/>
                </a:solidFill>
                <a:effectLst/>
                <a:latin typeface="+mj-lt"/>
                <a:ea typeface="+mn-ea"/>
                <a:cs typeface="Segoe UI" pitchFamily="34" charset="0"/>
              </a:defRPr>
            </a:lvl1pPr>
          </a:lstStyle>
          <a:p>
            <a:pPr>
              <a:lnSpc>
                <a:spcPct val="100000"/>
              </a:lnSpc>
            </a:pPr>
            <a:r>
              <a:rPr lang="en-US" sz="3600"/>
              <a:t>Microsoft Defender for SQL multi-cloud support</a:t>
            </a:r>
            <a:endParaRPr lang="en-US" sz="3600" dirty="0">
              <a:solidFill>
                <a:schemeClr val="tx2"/>
              </a:solidFill>
            </a:endParaRPr>
          </a:p>
        </p:txBody>
      </p:sp>
    </p:spTree>
    <p:extLst>
      <p:ext uri="{BB962C8B-B14F-4D97-AF65-F5344CB8AC3E}">
        <p14:creationId xmlns:p14="http://schemas.microsoft.com/office/powerpoint/2010/main" val="76904097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p:txBody>
          <a:bodyPr/>
          <a:lstStyle/>
          <a:p>
            <a:r>
              <a:rPr lang="en-US" sz="3529" dirty="0"/>
              <a:t>Supported SQL environments</a:t>
            </a:r>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sz="quarter" idx="10"/>
          </p:nvPr>
        </p:nvSpPr>
        <p:spPr>
          <a:xfrm>
            <a:off x="572716" y="1407765"/>
            <a:ext cx="10801919" cy="947952"/>
          </a:xfrm>
        </p:spPr>
        <p:txBody>
          <a:bodyPr/>
          <a:lstStyle/>
          <a:p>
            <a:pPr marL="457112" indent="-457112">
              <a:buFont typeface="Arial" panose="020B0604020202020204" pitchFamily="34" charset="0"/>
              <a:buChar char="•"/>
            </a:pPr>
            <a:endParaRPr lang="en-US" dirty="0"/>
          </a:p>
          <a:p>
            <a:pPr marL="457112" indent="-457112">
              <a:buFont typeface="Arial" panose="020B0604020202020204" pitchFamily="34" charset="0"/>
              <a:buChar char="•"/>
            </a:pPr>
            <a:endParaRPr lang="en-US" dirty="0"/>
          </a:p>
        </p:txBody>
      </p:sp>
      <p:sp>
        <p:nvSpPr>
          <p:cNvPr id="6" name="Text Placeholder 3">
            <a:extLst>
              <a:ext uri="{FF2B5EF4-FFF2-40B4-BE49-F238E27FC236}">
                <a16:creationId xmlns:a16="http://schemas.microsoft.com/office/drawing/2014/main" id="{F20130CB-6DCE-418E-AC42-55B07BBD21E6}"/>
              </a:ext>
            </a:extLst>
          </p:cNvPr>
          <p:cNvSpPr txBox="1">
            <a:spLocks/>
          </p:cNvSpPr>
          <p:nvPr/>
        </p:nvSpPr>
        <p:spPr>
          <a:xfrm>
            <a:off x="432090" y="1370492"/>
            <a:ext cx="8504995" cy="2980560"/>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961" b="1" dirty="0">
                <a:solidFill>
                  <a:srgbClr val="171717"/>
                </a:solidFill>
                <a:latin typeface="+mn-lt"/>
              </a:rPr>
              <a:t>Microsoft Defender for SQL</a:t>
            </a:r>
            <a:r>
              <a:rPr lang="en-US" sz="1961" dirty="0">
                <a:solidFill>
                  <a:srgbClr val="171717"/>
                </a:solidFill>
                <a:latin typeface="+mn-lt"/>
              </a:rPr>
              <a:t> is made up of two separate Defender plans:</a:t>
            </a:r>
          </a:p>
          <a:p>
            <a:pPr marL="336145" indent="-336145">
              <a:buFont typeface="Arial" panose="020B0604020202020204" pitchFamily="34" charset="0"/>
              <a:buChar char="•"/>
            </a:pPr>
            <a:r>
              <a:rPr lang="en-US" sz="1765" b="1" dirty="0">
                <a:solidFill>
                  <a:srgbClr val="171717"/>
                </a:solidFill>
                <a:latin typeface="+mn-lt"/>
              </a:rPr>
              <a:t>Microsoft Defender for Azure SQL database servers</a:t>
            </a:r>
            <a:r>
              <a:rPr lang="en-US" sz="1765" dirty="0">
                <a:solidFill>
                  <a:srgbClr val="171717"/>
                </a:solidFill>
                <a:latin typeface="+mn-lt"/>
              </a:rPr>
              <a:t>:</a:t>
            </a:r>
          </a:p>
          <a:p>
            <a:pPr marL="728314" lvl="1" indent="-280121">
              <a:buFont typeface="Arial" panose="020B0604020202020204" pitchFamily="34" charset="0"/>
              <a:buChar char="•"/>
            </a:pPr>
            <a:r>
              <a:rPr lang="en-US" sz="1568" dirty="0">
                <a:solidFill>
                  <a:srgbClr val="171717"/>
                </a:solidFill>
              </a:rPr>
              <a:t>Azure SQL Database</a:t>
            </a:r>
          </a:p>
          <a:p>
            <a:pPr marL="728314" lvl="1" indent="-280121">
              <a:buFont typeface="Arial" panose="020B0604020202020204" pitchFamily="34" charset="0"/>
              <a:buChar char="•"/>
            </a:pPr>
            <a:r>
              <a:rPr lang="en-US" sz="1568" dirty="0">
                <a:solidFill>
                  <a:srgbClr val="171717"/>
                </a:solidFill>
              </a:rPr>
              <a:t>Azure SQL Managed Instance</a:t>
            </a:r>
          </a:p>
          <a:p>
            <a:pPr marL="728314" lvl="1" indent="-280121">
              <a:buFont typeface="Arial" panose="020B0604020202020204" pitchFamily="34" charset="0"/>
              <a:buChar char="•"/>
            </a:pPr>
            <a:r>
              <a:rPr lang="en-US" sz="1568" dirty="0">
                <a:solidFill>
                  <a:srgbClr val="171717"/>
                </a:solidFill>
              </a:rPr>
              <a:t>Dedicated SQL pool in Azure Synapse</a:t>
            </a:r>
          </a:p>
          <a:p>
            <a:pPr marL="336145" indent="-336145">
              <a:buFont typeface="Arial" panose="020B0604020202020204" pitchFamily="34" charset="0"/>
              <a:buChar char="•"/>
            </a:pPr>
            <a:r>
              <a:rPr lang="en-US" sz="1765" b="1" dirty="0">
                <a:solidFill>
                  <a:srgbClr val="171717"/>
                </a:solidFill>
                <a:latin typeface="+mn-lt"/>
              </a:rPr>
              <a:t>Microsoft Defender for SQL servers on machines</a:t>
            </a:r>
            <a:r>
              <a:rPr lang="en-US" sz="1765" dirty="0">
                <a:solidFill>
                  <a:srgbClr val="171717"/>
                </a:solidFill>
                <a:latin typeface="+mn-lt"/>
              </a:rPr>
              <a:t> protects:</a:t>
            </a:r>
          </a:p>
          <a:p>
            <a:pPr marL="728314" lvl="1" indent="-280121">
              <a:buFont typeface="Arial" panose="020B0604020202020204" pitchFamily="34" charset="0"/>
              <a:buChar char="•"/>
            </a:pPr>
            <a:r>
              <a:rPr lang="en-US" sz="1568" dirty="0">
                <a:solidFill>
                  <a:srgbClr val="171717"/>
                </a:solidFill>
              </a:rPr>
              <a:t>SQL Server on Virtual Machines</a:t>
            </a:r>
          </a:p>
          <a:p>
            <a:pPr marL="728314" lvl="1" indent="-280121">
              <a:buFont typeface="Arial" panose="020B0604020202020204" pitchFamily="34" charset="0"/>
              <a:buChar char="•"/>
            </a:pPr>
            <a:r>
              <a:rPr lang="en-US" sz="1568" dirty="0">
                <a:solidFill>
                  <a:srgbClr val="171717"/>
                </a:solidFill>
              </a:rPr>
              <a:t>On-premises SQL servers:</a:t>
            </a:r>
          </a:p>
          <a:p>
            <a:pPr marL="1120483" lvl="2" indent="-224097">
              <a:buFont typeface="Arial" panose="020B0604020202020204" pitchFamily="34" charset="0"/>
              <a:buChar char="•"/>
            </a:pPr>
            <a:r>
              <a:rPr lang="en-US" sz="1568" dirty="0">
                <a:solidFill>
                  <a:srgbClr val="171717"/>
                </a:solidFill>
              </a:rPr>
              <a:t>Azure Arc enabled SQL Server </a:t>
            </a:r>
          </a:p>
          <a:p>
            <a:pPr marL="1120483" lvl="2" indent="-224097">
              <a:buFont typeface="Arial" panose="020B0604020202020204" pitchFamily="34" charset="0"/>
              <a:buChar char="•"/>
            </a:pPr>
            <a:r>
              <a:rPr lang="en-US" sz="1568" dirty="0">
                <a:solidFill>
                  <a:srgbClr val="171717"/>
                </a:solidFill>
              </a:rPr>
              <a:t>SQL Server running on Windows machines without Azure Arc</a:t>
            </a:r>
          </a:p>
        </p:txBody>
      </p:sp>
      <p:pic>
        <p:nvPicPr>
          <p:cNvPr id="9" name="Picture 8">
            <a:extLst>
              <a:ext uri="{FF2B5EF4-FFF2-40B4-BE49-F238E27FC236}">
                <a16:creationId xmlns:a16="http://schemas.microsoft.com/office/drawing/2014/main" id="{07B69D8D-7B77-4308-B46E-09D879471331}"/>
              </a:ext>
            </a:extLst>
          </p:cNvPr>
          <p:cNvPicPr>
            <a:picLocks noChangeAspect="1"/>
          </p:cNvPicPr>
          <p:nvPr/>
        </p:nvPicPr>
        <p:blipFill>
          <a:blip r:embed="rId3"/>
          <a:stretch>
            <a:fillRect/>
          </a:stretch>
        </p:blipFill>
        <p:spPr>
          <a:xfrm>
            <a:off x="311781" y="4545321"/>
            <a:ext cx="11290940" cy="1884376"/>
          </a:xfrm>
          <a:prstGeom prst="rect">
            <a:avLst/>
          </a:prstGeom>
        </p:spPr>
      </p:pic>
    </p:spTree>
    <p:extLst>
      <p:ext uri="{BB962C8B-B14F-4D97-AF65-F5344CB8AC3E}">
        <p14:creationId xmlns:p14="http://schemas.microsoft.com/office/powerpoint/2010/main" val="103661216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p:txBody>
          <a:bodyPr/>
          <a:lstStyle/>
          <a:p>
            <a:r>
              <a:rPr lang="en-US" dirty="0">
                <a:cs typeface="Segoe UI"/>
              </a:rPr>
              <a:t>Enable auditing for SQL database</a:t>
            </a:r>
            <a:endParaRPr lang="en-US" dirty="0"/>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463202" y="1291563"/>
            <a:ext cx="11231768" cy="1723549"/>
          </a:xfrm>
        </p:spPr>
        <p:txBody>
          <a:bodyPr/>
          <a:lstStyle/>
          <a:p>
            <a:pPr marL="457112" indent="-457112">
              <a:buFont typeface="Arial" panose="020B0604020202020204" pitchFamily="34" charset="0"/>
              <a:buChar char="•"/>
            </a:pPr>
            <a:r>
              <a:rPr lang="en-US" sz="2000" b="1" dirty="0">
                <a:latin typeface="+mn-lt"/>
              </a:rPr>
              <a:t>Enable Defender for SQL </a:t>
            </a:r>
            <a:r>
              <a:rPr lang="en-US" sz="2000" dirty="0">
                <a:latin typeface="+mn-lt"/>
              </a:rPr>
              <a:t>on every server and database; alerts can be customized at the database level, if needed.</a:t>
            </a:r>
          </a:p>
          <a:p>
            <a:pPr marL="457112" indent="-457112">
              <a:buFont typeface="Arial" panose="020B0604020202020204" pitchFamily="34" charset="0"/>
              <a:buChar char="•"/>
            </a:pPr>
            <a:r>
              <a:rPr lang="en-US" sz="2000" dirty="0">
                <a:latin typeface="+mn-lt"/>
              </a:rPr>
              <a:t>SQL Database Auditing is not required by Defender for SQL, but is highly recommended</a:t>
            </a:r>
          </a:p>
          <a:p>
            <a:pPr marL="457112" indent="-457112">
              <a:buFont typeface="Arial" panose="020B0604020202020204" pitchFamily="34" charset="0"/>
              <a:buChar char="•"/>
            </a:pPr>
            <a:r>
              <a:rPr lang="en-US" sz="2000" b="1" dirty="0">
                <a:latin typeface="+mn-lt"/>
                <a:cs typeface="Segoe UI Semilight"/>
              </a:rPr>
              <a:t>Decide if Auditing will be enabled </a:t>
            </a:r>
            <a:r>
              <a:rPr lang="en-US" sz="2000" dirty="0">
                <a:latin typeface="+mn-lt"/>
                <a:cs typeface="Segoe UI Semilight"/>
              </a:rPr>
              <a:t>for the databases, servers or managed instances</a:t>
            </a:r>
          </a:p>
          <a:p>
            <a:endParaRPr lang="en-US" sz="2000" dirty="0">
              <a:latin typeface="+mn-lt"/>
            </a:endParaRPr>
          </a:p>
        </p:txBody>
      </p:sp>
      <p:pic>
        <p:nvPicPr>
          <p:cNvPr id="6" name="Picture 5" descr="Graphical user interface, text, application&#10;&#10;Description automatically generated">
            <a:extLst>
              <a:ext uri="{FF2B5EF4-FFF2-40B4-BE49-F238E27FC236}">
                <a16:creationId xmlns:a16="http://schemas.microsoft.com/office/drawing/2014/main" id="{E5023302-E27C-472C-A491-A53483EF146B}"/>
              </a:ext>
            </a:extLst>
          </p:cNvPr>
          <p:cNvPicPr>
            <a:picLocks noChangeAspect="1"/>
          </p:cNvPicPr>
          <p:nvPr/>
        </p:nvPicPr>
        <p:blipFill>
          <a:blip r:embed="rId3"/>
          <a:stretch>
            <a:fillRect/>
          </a:stretch>
        </p:blipFill>
        <p:spPr>
          <a:xfrm>
            <a:off x="373471" y="3539459"/>
            <a:ext cx="11435137" cy="30351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08588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Foundational vs Defender CSPM </a:t>
            </a:r>
          </a:p>
        </p:txBody>
      </p:sp>
      <p:graphicFrame>
        <p:nvGraphicFramePr>
          <p:cNvPr id="2" name="Table 1">
            <a:extLst>
              <a:ext uri="{FF2B5EF4-FFF2-40B4-BE49-F238E27FC236}">
                <a16:creationId xmlns:a16="http://schemas.microsoft.com/office/drawing/2014/main" id="{A836DAEB-6147-0A2F-513C-8CCE44F11BE1}"/>
              </a:ext>
            </a:extLst>
          </p:cNvPr>
          <p:cNvGraphicFramePr>
            <a:graphicFrameLocks noGrp="1"/>
          </p:cNvGraphicFramePr>
          <p:nvPr>
            <p:extLst>
              <p:ext uri="{D42A27DB-BD31-4B8C-83A1-F6EECF244321}">
                <p14:modId xmlns:p14="http://schemas.microsoft.com/office/powerpoint/2010/main" val="534874069"/>
              </p:ext>
            </p:extLst>
          </p:nvPr>
        </p:nvGraphicFramePr>
        <p:xfrm>
          <a:off x="703943" y="1275442"/>
          <a:ext cx="10900968" cy="5299528"/>
        </p:xfrm>
        <a:graphic>
          <a:graphicData uri="http://schemas.openxmlformats.org/drawingml/2006/table">
            <a:tbl>
              <a:tblPr>
                <a:tableStyleId>{B301B821-A1FF-4177-AEE7-76D212191A09}</a:tableStyleId>
              </a:tblPr>
              <a:tblGrid>
                <a:gridCol w="2725242">
                  <a:extLst>
                    <a:ext uri="{9D8B030D-6E8A-4147-A177-3AD203B41FA5}">
                      <a16:colId xmlns:a16="http://schemas.microsoft.com/office/drawing/2014/main" val="1073488495"/>
                    </a:ext>
                  </a:extLst>
                </a:gridCol>
                <a:gridCol w="2725242">
                  <a:extLst>
                    <a:ext uri="{9D8B030D-6E8A-4147-A177-3AD203B41FA5}">
                      <a16:colId xmlns:a16="http://schemas.microsoft.com/office/drawing/2014/main" val="761524592"/>
                    </a:ext>
                  </a:extLst>
                </a:gridCol>
                <a:gridCol w="2725242">
                  <a:extLst>
                    <a:ext uri="{9D8B030D-6E8A-4147-A177-3AD203B41FA5}">
                      <a16:colId xmlns:a16="http://schemas.microsoft.com/office/drawing/2014/main" val="899252783"/>
                    </a:ext>
                  </a:extLst>
                </a:gridCol>
                <a:gridCol w="2725242">
                  <a:extLst>
                    <a:ext uri="{9D8B030D-6E8A-4147-A177-3AD203B41FA5}">
                      <a16:colId xmlns:a16="http://schemas.microsoft.com/office/drawing/2014/main" val="597256512"/>
                    </a:ext>
                  </a:extLst>
                </a:gridCol>
              </a:tblGrid>
              <a:tr h="564175">
                <a:tc>
                  <a:txBody>
                    <a:bodyPr/>
                    <a:lstStyle/>
                    <a:p>
                      <a:pPr algn="ctr" fontAlgn="t"/>
                      <a:r>
                        <a:rPr lang="en-US" sz="1800">
                          <a:solidFill>
                            <a:schemeClr val="bg1"/>
                          </a:solidFill>
                          <a:effectLst/>
                        </a:rPr>
                        <a:t>Feature</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dirty="0">
                          <a:solidFill>
                            <a:schemeClr val="bg1"/>
                          </a:solidFill>
                          <a:effectLst/>
                        </a:rPr>
                        <a:t>Foundational</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a:solidFill>
                            <a:schemeClr val="bg1"/>
                          </a:solidFill>
                          <a:effectLst/>
                        </a:rPr>
                        <a:t>Defender CSPM</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t"/>
                      <a:r>
                        <a:rPr lang="en-US" sz="1800" dirty="0">
                          <a:solidFill>
                            <a:schemeClr val="bg1"/>
                          </a:solidFill>
                          <a:effectLst/>
                        </a:rPr>
                        <a:t>Cloud availability</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073903127"/>
                  </a:ext>
                </a:extLst>
              </a:tr>
              <a:tr h="1120579">
                <a:tc>
                  <a:txBody>
                    <a:bodyPr/>
                    <a:lstStyle/>
                    <a:p>
                      <a:pPr algn="ctr" fontAlgn="t"/>
                      <a:r>
                        <a:rPr lang="en-US" sz="1400">
                          <a:effectLst/>
                        </a:rPr>
                        <a:t>Continuous assessment of the security configuration of your cloud resources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2006411"/>
                  </a:ext>
                </a:extLst>
              </a:tr>
              <a:tr h="1012136">
                <a:tc>
                  <a:txBody>
                    <a:bodyPr/>
                    <a:lstStyle/>
                    <a:p>
                      <a:pPr algn="ctr" fontAlgn="t"/>
                      <a:r>
                        <a:rPr lang="en-US" sz="1400" u="none" strike="noStrike" dirty="0">
                          <a:effectLst/>
                        </a:rPr>
                        <a:t>Security recommendations to fix misconfigurations and weaknesses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86172"/>
                  </a:ext>
                </a:extLst>
              </a:tr>
              <a:tr h="469921">
                <a:tc>
                  <a:txBody>
                    <a:bodyPr/>
                    <a:lstStyle/>
                    <a:p>
                      <a:pPr algn="ctr" fontAlgn="t"/>
                      <a:r>
                        <a:rPr lang="en-US" sz="1400" u="none" strike="noStrike" dirty="0">
                          <a:effectLst/>
                        </a:rPr>
                        <a:t>Secure score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53262"/>
                  </a:ext>
                </a:extLst>
              </a:tr>
              <a:tr h="469921">
                <a:tc>
                  <a:txBody>
                    <a:bodyPr/>
                    <a:lstStyle/>
                    <a:p>
                      <a:pPr algn="ctr" fontAlgn="t"/>
                      <a:r>
                        <a:rPr lang="en-US" sz="1400" u="none" strike="noStrike" dirty="0">
                          <a:effectLst/>
                        </a:rPr>
                        <a:t>Governance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24515"/>
                  </a:ext>
                </a:extLst>
              </a:tr>
              <a:tr h="469921">
                <a:tc>
                  <a:txBody>
                    <a:bodyPr/>
                    <a:lstStyle/>
                    <a:p>
                      <a:pPr algn="ctr" fontAlgn="t"/>
                      <a:r>
                        <a:rPr lang="en-US" sz="1400" u="none" strike="noStrike" dirty="0">
                          <a:effectLst/>
                        </a:rPr>
                        <a:t>Regulatory compliance</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 GCP, on-premises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936821"/>
                  </a:ext>
                </a:extLst>
              </a:tr>
              <a:tr h="361477">
                <a:tc>
                  <a:txBody>
                    <a:bodyPr/>
                    <a:lstStyle/>
                    <a:p>
                      <a:pPr algn="ctr" fontAlgn="t"/>
                      <a:r>
                        <a:rPr lang="en-US" sz="1400" u="none" strike="noStrike" dirty="0">
                          <a:effectLst/>
                        </a:rPr>
                        <a:t>Cloud security explorer</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505921"/>
                  </a:ext>
                </a:extLst>
              </a:tr>
              <a:tr h="361477">
                <a:tc>
                  <a:txBody>
                    <a:bodyPr/>
                    <a:lstStyle/>
                    <a:p>
                      <a:pPr algn="ctr" fontAlgn="t"/>
                      <a:r>
                        <a:rPr lang="en-US" sz="1400" u="none" strike="noStrike" dirty="0">
                          <a:effectLst/>
                        </a:rPr>
                        <a:t>Attack path analysis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063748"/>
                  </a:ext>
                </a:extLst>
              </a:tr>
              <a:tr h="469921">
                <a:tc>
                  <a:txBody>
                    <a:bodyPr/>
                    <a:lstStyle/>
                    <a:p>
                      <a:pPr algn="ctr" fontAlgn="t"/>
                      <a:r>
                        <a:rPr lang="en-US" sz="1400" u="none" strike="noStrike" dirty="0">
                          <a:effectLst/>
                        </a:rPr>
                        <a:t>Agentless scanning for machines</a:t>
                      </a:r>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400" dirty="0">
                        <a:effectLst/>
                      </a:endParaRP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dirty="0">
                          <a:effectLst/>
                        </a:rPr>
                        <a:t>Azure, AWS</a:t>
                      </a:r>
                    </a:p>
                  </a:txBody>
                  <a:tcPr marL="11201" marR="11201" marT="5600" marB="5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3619078"/>
                  </a:ext>
                </a:extLst>
              </a:tr>
            </a:tbl>
          </a:graphicData>
        </a:graphic>
      </p:graphicFrame>
      <p:pic>
        <p:nvPicPr>
          <p:cNvPr id="6" name="Graphic 5" descr="Checkmark with solid fill">
            <a:extLst>
              <a:ext uri="{FF2B5EF4-FFF2-40B4-BE49-F238E27FC236}">
                <a16:creationId xmlns:a16="http://schemas.microsoft.com/office/drawing/2014/main" id="{B82DE592-7C8D-A19B-EBF2-E923000D7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2166899"/>
            <a:ext cx="493486" cy="493486"/>
          </a:xfrm>
          <a:prstGeom prst="rect">
            <a:avLst/>
          </a:prstGeom>
        </p:spPr>
      </p:pic>
      <p:pic>
        <p:nvPicPr>
          <p:cNvPr id="9" name="Graphic 8" descr="Checkmark with solid fill">
            <a:extLst>
              <a:ext uri="{FF2B5EF4-FFF2-40B4-BE49-F238E27FC236}">
                <a16:creationId xmlns:a16="http://schemas.microsoft.com/office/drawing/2014/main" id="{A9B33DE3-F9F4-2A52-BB7A-09A0E99A33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3182257"/>
            <a:ext cx="493486" cy="493486"/>
          </a:xfrm>
          <a:prstGeom prst="rect">
            <a:avLst/>
          </a:prstGeom>
        </p:spPr>
      </p:pic>
      <p:pic>
        <p:nvPicPr>
          <p:cNvPr id="10" name="Graphic 9" descr="Checkmark with solid fill">
            <a:extLst>
              <a:ext uri="{FF2B5EF4-FFF2-40B4-BE49-F238E27FC236}">
                <a16:creationId xmlns:a16="http://schemas.microsoft.com/office/drawing/2014/main" id="{8777069F-6324-4EF6-30C8-1007471677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9" y="3925206"/>
            <a:ext cx="493486" cy="493486"/>
          </a:xfrm>
          <a:prstGeom prst="rect">
            <a:avLst/>
          </a:prstGeom>
        </p:spPr>
      </p:pic>
      <p:pic>
        <p:nvPicPr>
          <p:cNvPr id="11" name="Graphic 10" descr="Checkmark with solid fill">
            <a:extLst>
              <a:ext uri="{FF2B5EF4-FFF2-40B4-BE49-F238E27FC236}">
                <a16:creationId xmlns:a16="http://schemas.microsoft.com/office/drawing/2014/main" id="{A0447B66-C68E-2E07-A1E1-ABA583E78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2166899"/>
            <a:ext cx="493486" cy="493486"/>
          </a:xfrm>
          <a:prstGeom prst="rect">
            <a:avLst/>
          </a:prstGeom>
        </p:spPr>
      </p:pic>
      <p:pic>
        <p:nvPicPr>
          <p:cNvPr id="13" name="Graphic 12" descr="Checkmark with solid fill">
            <a:extLst>
              <a:ext uri="{FF2B5EF4-FFF2-40B4-BE49-F238E27FC236}">
                <a16:creationId xmlns:a16="http://schemas.microsoft.com/office/drawing/2014/main" id="{C69EF464-1112-C7A1-CA75-34DF94A0E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3772" y="3211630"/>
            <a:ext cx="493486" cy="493486"/>
          </a:xfrm>
          <a:prstGeom prst="rect">
            <a:avLst/>
          </a:prstGeom>
        </p:spPr>
      </p:pic>
      <p:pic>
        <p:nvPicPr>
          <p:cNvPr id="14" name="Graphic 13" descr="Checkmark with solid fill">
            <a:extLst>
              <a:ext uri="{FF2B5EF4-FFF2-40B4-BE49-F238E27FC236}">
                <a16:creationId xmlns:a16="http://schemas.microsoft.com/office/drawing/2014/main" id="{5DAF0904-1B22-EC1A-BCFB-CA1D33462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3953860"/>
            <a:ext cx="493486" cy="493486"/>
          </a:xfrm>
          <a:prstGeom prst="rect">
            <a:avLst/>
          </a:prstGeom>
        </p:spPr>
      </p:pic>
      <p:pic>
        <p:nvPicPr>
          <p:cNvPr id="15" name="Graphic 14" descr="Checkmark with solid fill">
            <a:extLst>
              <a:ext uri="{FF2B5EF4-FFF2-40B4-BE49-F238E27FC236}">
                <a16:creationId xmlns:a16="http://schemas.microsoft.com/office/drawing/2014/main" id="{7AE54F47-4475-8D73-EAAD-A5740DD3F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4413464"/>
            <a:ext cx="493486" cy="493486"/>
          </a:xfrm>
          <a:prstGeom prst="rect">
            <a:avLst/>
          </a:prstGeom>
        </p:spPr>
      </p:pic>
      <p:pic>
        <p:nvPicPr>
          <p:cNvPr id="16" name="Graphic 15" descr="Checkmark with solid fill">
            <a:extLst>
              <a:ext uri="{FF2B5EF4-FFF2-40B4-BE49-F238E27FC236}">
                <a16:creationId xmlns:a16="http://schemas.microsoft.com/office/drawing/2014/main" id="{7EBD8EFD-FF8D-8CBF-FFFD-E23606983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4912551"/>
            <a:ext cx="493486" cy="493486"/>
          </a:xfrm>
          <a:prstGeom prst="rect">
            <a:avLst/>
          </a:prstGeom>
        </p:spPr>
      </p:pic>
      <p:pic>
        <p:nvPicPr>
          <p:cNvPr id="17" name="Graphic 16" descr="Checkmark with solid fill">
            <a:extLst>
              <a:ext uri="{FF2B5EF4-FFF2-40B4-BE49-F238E27FC236}">
                <a16:creationId xmlns:a16="http://schemas.microsoft.com/office/drawing/2014/main" id="{B5052752-26A5-4BB2-90A1-0D22566EA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5288325"/>
            <a:ext cx="493486" cy="493486"/>
          </a:xfrm>
          <a:prstGeom prst="rect">
            <a:avLst/>
          </a:prstGeom>
        </p:spPr>
      </p:pic>
      <p:pic>
        <p:nvPicPr>
          <p:cNvPr id="18" name="Graphic 17" descr="Checkmark with solid fill">
            <a:extLst>
              <a:ext uri="{FF2B5EF4-FFF2-40B4-BE49-F238E27FC236}">
                <a16:creationId xmlns:a16="http://schemas.microsoft.com/office/drawing/2014/main" id="{09240938-AC5F-2ABB-4574-4446C828E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286" y="5671137"/>
            <a:ext cx="493486" cy="493486"/>
          </a:xfrm>
          <a:prstGeom prst="rect">
            <a:avLst/>
          </a:prstGeom>
        </p:spPr>
      </p:pic>
      <p:pic>
        <p:nvPicPr>
          <p:cNvPr id="19" name="Graphic 18" descr="Checkmark with solid fill">
            <a:extLst>
              <a:ext uri="{FF2B5EF4-FFF2-40B4-BE49-F238E27FC236}">
                <a16:creationId xmlns:a16="http://schemas.microsoft.com/office/drawing/2014/main" id="{FFDE1C33-C204-EAB7-8B8C-9252DDDDE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2800" y="6081484"/>
            <a:ext cx="493486" cy="493486"/>
          </a:xfrm>
          <a:prstGeom prst="rect">
            <a:avLst/>
          </a:prstGeom>
        </p:spPr>
      </p:pic>
    </p:spTree>
    <p:extLst>
      <p:ext uri="{BB962C8B-B14F-4D97-AF65-F5344CB8AC3E}">
        <p14:creationId xmlns:p14="http://schemas.microsoft.com/office/powerpoint/2010/main" val="250834528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C50230-5E36-9670-2ADF-19202A77338A}"/>
              </a:ext>
            </a:extLst>
          </p:cNvPr>
          <p:cNvPicPr>
            <a:picLocks noChangeAspect="1"/>
          </p:cNvPicPr>
          <p:nvPr/>
        </p:nvPicPr>
        <p:blipFill>
          <a:blip r:embed="rId3"/>
          <a:stretch>
            <a:fillRect/>
          </a:stretch>
        </p:blipFill>
        <p:spPr>
          <a:xfrm>
            <a:off x="7081088" y="0"/>
            <a:ext cx="4653642" cy="6858000"/>
          </a:xfrm>
          <a:prstGeom prst="rect">
            <a:avLst/>
          </a:prstGeom>
        </p:spPr>
      </p:pic>
      <p:sp>
        <p:nvSpPr>
          <p:cNvPr id="3" name="Title 2">
            <a:extLst>
              <a:ext uri="{FF2B5EF4-FFF2-40B4-BE49-F238E27FC236}">
                <a16:creationId xmlns:a16="http://schemas.microsoft.com/office/drawing/2014/main" id="{6CEFE7D4-6B4B-42EB-93BA-E8B6657FA6EE}"/>
              </a:ext>
            </a:extLst>
          </p:cNvPr>
          <p:cNvSpPr>
            <a:spLocks noGrp="1"/>
          </p:cNvSpPr>
          <p:nvPr>
            <p:ph type="title"/>
          </p:nvPr>
        </p:nvSpPr>
        <p:spPr>
          <a:xfrm>
            <a:off x="450358" y="393289"/>
            <a:ext cx="5255190" cy="1107996"/>
          </a:xfrm>
        </p:spPr>
        <p:txBody>
          <a:bodyPr/>
          <a:lstStyle/>
          <a:p>
            <a:r>
              <a:rPr lang="en-US" dirty="0"/>
              <a:t>Configure Vulnerability Assessment</a:t>
            </a:r>
          </a:p>
        </p:txBody>
      </p:sp>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531028" y="2918640"/>
            <a:ext cx="5564972" cy="2933880"/>
          </a:xfrm>
        </p:spPr>
        <p:txBody>
          <a:bodyPr/>
          <a:lstStyle/>
          <a:p>
            <a:pPr marL="0" indent="0">
              <a:buNone/>
            </a:pPr>
            <a:r>
              <a:rPr lang="en-US" sz="2400" dirty="0">
                <a:latin typeface="+mn-lt"/>
              </a:rPr>
              <a:t>Configuring the </a:t>
            </a:r>
            <a:r>
              <a:rPr lang="en-US" sz="2400" dirty="0"/>
              <a:t>Microsoft</a:t>
            </a:r>
            <a:r>
              <a:rPr lang="en-US" sz="2400" dirty="0">
                <a:latin typeface="+mn-lt"/>
              </a:rPr>
              <a:t> Defender SQL Vulnerability Assessment includes:</a:t>
            </a:r>
          </a:p>
          <a:p>
            <a:pPr marL="685668" indent="-457112">
              <a:spcBef>
                <a:spcPts val="588"/>
              </a:spcBef>
              <a:spcAft>
                <a:spcPts val="588"/>
              </a:spcAft>
              <a:buFont typeface="+mj-lt"/>
              <a:buAutoNum type="alphaUcPeriod"/>
            </a:pPr>
            <a:r>
              <a:rPr lang="en-US" sz="1961" dirty="0"/>
              <a:t>Creating a storage account where scan results for all databases on the server or managed instance will be stored</a:t>
            </a:r>
          </a:p>
          <a:p>
            <a:pPr marL="685668" indent="-457112">
              <a:spcBef>
                <a:spcPts val="588"/>
              </a:spcBef>
              <a:spcAft>
                <a:spcPts val="588"/>
              </a:spcAft>
              <a:buFont typeface="+mj-lt"/>
              <a:buAutoNum type="alphaUcPeriod"/>
            </a:pPr>
            <a:r>
              <a:rPr lang="en-US" sz="1961" dirty="0"/>
              <a:t>Setting vulnerability assessments to automatically run weekly scans</a:t>
            </a:r>
          </a:p>
          <a:p>
            <a:pPr marL="685668" indent="-457112">
              <a:spcBef>
                <a:spcPts val="588"/>
              </a:spcBef>
              <a:spcAft>
                <a:spcPts val="588"/>
              </a:spcAft>
              <a:buFont typeface="+mj-lt"/>
              <a:buAutoNum type="alphaUcPeriod"/>
            </a:pPr>
            <a:r>
              <a:rPr lang="en-US" sz="1961" dirty="0"/>
              <a:t>Selecting recipients for scan result emails</a:t>
            </a:r>
          </a:p>
        </p:txBody>
      </p:sp>
      <p:sp>
        <p:nvSpPr>
          <p:cNvPr id="6" name="Text Placeholder 5">
            <a:extLst>
              <a:ext uri="{FF2B5EF4-FFF2-40B4-BE49-F238E27FC236}">
                <a16:creationId xmlns:a16="http://schemas.microsoft.com/office/drawing/2014/main" id="{F0AC5419-9AA4-49BE-AFFA-B3B81A188CA7}"/>
              </a:ext>
            </a:extLst>
          </p:cNvPr>
          <p:cNvSpPr txBox="1">
            <a:spLocks/>
          </p:cNvSpPr>
          <p:nvPr/>
        </p:nvSpPr>
        <p:spPr>
          <a:xfrm>
            <a:off x="457970" y="1559059"/>
            <a:ext cx="5564972" cy="1120844"/>
          </a:xfrm>
          <a:prstGeom prst="rect">
            <a:avLst/>
          </a:prstGeom>
        </p:spPr>
        <p:txBody>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53" dirty="0">
                <a:latin typeface="+mn-lt"/>
              </a:rPr>
              <a:t>Defender </a:t>
            </a:r>
            <a:r>
              <a:rPr lang="en-US" dirty="0">
                <a:latin typeface="+mn-lt"/>
              </a:rPr>
              <a:t>for</a:t>
            </a:r>
            <a:r>
              <a:rPr lang="en-US" sz="2353" dirty="0">
                <a:latin typeface="+mn-lt"/>
              </a:rPr>
              <a:t> SQL uses storage accounts to store Audit Logs and Vulnerability Assessment scans.</a:t>
            </a:r>
          </a:p>
        </p:txBody>
      </p:sp>
      <p:sp>
        <p:nvSpPr>
          <p:cNvPr id="8" name="TextBox 7">
            <a:extLst>
              <a:ext uri="{FF2B5EF4-FFF2-40B4-BE49-F238E27FC236}">
                <a16:creationId xmlns:a16="http://schemas.microsoft.com/office/drawing/2014/main" id="{14E95F9D-0D1E-40D6-9D3F-F9A8B9714CFB}"/>
              </a:ext>
            </a:extLst>
          </p:cNvPr>
          <p:cNvSpPr txBox="1"/>
          <p:nvPr/>
        </p:nvSpPr>
        <p:spPr>
          <a:xfrm>
            <a:off x="8338443" y="4500553"/>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A</a:t>
            </a:r>
          </a:p>
        </p:txBody>
      </p:sp>
      <p:sp>
        <p:nvSpPr>
          <p:cNvPr id="9" name="TextBox 8">
            <a:extLst>
              <a:ext uri="{FF2B5EF4-FFF2-40B4-BE49-F238E27FC236}">
                <a16:creationId xmlns:a16="http://schemas.microsoft.com/office/drawing/2014/main" id="{6033E990-4FF7-4534-89F3-87AF915630C6}"/>
              </a:ext>
            </a:extLst>
          </p:cNvPr>
          <p:cNvSpPr txBox="1"/>
          <p:nvPr/>
        </p:nvSpPr>
        <p:spPr>
          <a:xfrm>
            <a:off x="8338443" y="5287739"/>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B</a:t>
            </a:r>
          </a:p>
        </p:txBody>
      </p:sp>
      <p:sp>
        <p:nvSpPr>
          <p:cNvPr id="10" name="TextBox 9">
            <a:extLst>
              <a:ext uri="{FF2B5EF4-FFF2-40B4-BE49-F238E27FC236}">
                <a16:creationId xmlns:a16="http://schemas.microsoft.com/office/drawing/2014/main" id="{D687A308-F1CE-4BA9-82BC-1454966D01D9}"/>
              </a:ext>
            </a:extLst>
          </p:cNvPr>
          <p:cNvSpPr txBox="1"/>
          <p:nvPr/>
        </p:nvSpPr>
        <p:spPr>
          <a:xfrm>
            <a:off x="8338443" y="6013101"/>
            <a:ext cx="552513" cy="615522"/>
          </a:xfrm>
          <a:prstGeom prst="rect">
            <a:avLst/>
          </a:prstGeom>
          <a:solidFill>
            <a:srgbClr val="F1FB2D"/>
          </a:solidFill>
          <a:ln>
            <a:solidFill>
              <a:srgbClr val="000000"/>
            </a:solidFill>
          </a:ln>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Tree>
    <p:extLst>
      <p:ext uri="{BB962C8B-B14F-4D97-AF65-F5344CB8AC3E}">
        <p14:creationId xmlns:p14="http://schemas.microsoft.com/office/powerpoint/2010/main" val="1173637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F5AD53-9C07-40A1-BC93-AD369E3A2FBD}"/>
              </a:ext>
            </a:extLst>
          </p:cNvPr>
          <p:cNvSpPr>
            <a:spLocks noGrp="1"/>
          </p:cNvSpPr>
          <p:nvPr>
            <p:ph type="body" idx="1"/>
          </p:nvPr>
        </p:nvSpPr>
        <p:spPr>
          <a:xfrm>
            <a:off x="490556" y="1057008"/>
            <a:ext cx="3360859" cy="4727448"/>
          </a:xfrm>
        </p:spPr>
        <p:txBody>
          <a:bodyPr/>
          <a:lstStyle/>
          <a:p>
            <a:pPr>
              <a:buFont typeface="Wingdings" panose="05000000000000000000" pitchFamily="2" charset="2"/>
              <a:buChar char="§"/>
            </a:pPr>
            <a:r>
              <a:rPr lang="en-US" sz="2400" dirty="0">
                <a:latin typeface="+mn-lt"/>
              </a:rPr>
              <a:t>Review Initial Vulnerability Assessment scan</a:t>
            </a:r>
          </a:p>
          <a:p>
            <a:pPr>
              <a:buFont typeface="Wingdings" panose="05000000000000000000" pitchFamily="2" charset="2"/>
              <a:buChar char="§"/>
            </a:pPr>
            <a:endParaRPr lang="en-US" sz="2400" dirty="0">
              <a:latin typeface="+mn-lt"/>
            </a:endParaRPr>
          </a:p>
          <a:p>
            <a:pPr>
              <a:buFont typeface="Wingdings" panose="05000000000000000000" pitchFamily="2" charset="2"/>
              <a:buChar char="§"/>
            </a:pPr>
            <a:r>
              <a:rPr lang="en-US" sz="2400" dirty="0">
                <a:latin typeface="+mn-lt"/>
              </a:rPr>
              <a:t>Decide what failed checks must be addressed or defined as part of baseline</a:t>
            </a:r>
          </a:p>
          <a:p>
            <a:pPr>
              <a:buFont typeface="Wingdings" panose="05000000000000000000" pitchFamily="2" charset="2"/>
              <a:buChar char="§"/>
            </a:pPr>
            <a:endParaRPr lang="en-US" sz="2400" dirty="0">
              <a:latin typeface="+mn-lt"/>
            </a:endParaRPr>
          </a:p>
          <a:p>
            <a:pPr>
              <a:buFont typeface="Wingdings" panose="05000000000000000000" pitchFamily="2" charset="2"/>
              <a:buChar char="§"/>
            </a:pPr>
            <a:r>
              <a:rPr lang="en-US" sz="2400" dirty="0"/>
              <a:t>M</a:t>
            </a:r>
            <a:r>
              <a:rPr lang="en-US" sz="2400" dirty="0">
                <a:latin typeface="+mn-lt"/>
              </a:rPr>
              <a:t>anage vulnerability assessments using PowerShell, if desired.</a:t>
            </a:r>
            <a:endParaRPr lang="en-US" sz="2400" dirty="0"/>
          </a:p>
        </p:txBody>
      </p:sp>
      <p:sp>
        <p:nvSpPr>
          <p:cNvPr id="5" name="Text Placeholder 4">
            <a:extLst>
              <a:ext uri="{FF2B5EF4-FFF2-40B4-BE49-F238E27FC236}">
                <a16:creationId xmlns:a16="http://schemas.microsoft.com/office/drawing/2014/main" id="{739A7378-4A50-4087-A6FB-A8043A730AB9}"/>
              </a:ext>
            </a:extLst>
          </p:cNvPr>
          <p:cNvSpPr>
            <a:spLocks noGrp="1"/>
          </p:cNvSpPr>
          <p:nvPr>
            <p:ph type="body" sz="quarter" idx="4294967295"/>
          </p:nvPr>
        </p:nvSpPr>
        <p:spPr>
          <a:xfrm>
            <a:off x="455994" y="224219"/>
            <a:ext cx="11284901" cy="984885"/>
          </a:xfrm>
        </p:spPr>
        <p:txBody>
          <a:bodyPr/>
          <a:lstStyle/>
          <a:p>
            <a:pPr marL="0" indent="0">
              <a:buNone/>
            </a:pPr>
            <a:r>
              <a:rPr lang="en-US" sz="3200" dirty="0">
                <a:latin typeface="+mj-lt"/>
              </a:rPr>
              <a:t>Review Vulnerability Assessment Scans and create baselines</a:t>
            </a:r>
          </a:p>
        </p:txBody>
      </p:sp>
      <p:pic>
        <p:nvPicPr>
          <p:cNvPr id="9" name="Picture 8">
            <a:extLst>
              <a:ext uri="{FF2B5EF4-FFF2-40B4-BE49-F238E27FC236}">
                <a16:creationId xmlns:a16="http://schemas.microsoft.com/office/drawing/2014/main" id="{929D704B-CE91-4DF4-9673-CD44635E5971}"/>
              </a:ext>
            </a:extLst>
          </p:cNvPr>
          <p:cNvPicPr>
            <a:picLocks noChangeAspect="1"/>
          </p:cNvPicPr>
          <p:nvPr/>
        </p:nvPicPr>
        <p:blipFill>
          <a:blip r:embed="rId3"/>
          <a:stretch>
            <a:fillRect/>
          </a:stretch>
        </p:blipFill>
        <p:spPr>
          <a:xfrm>
            <a:off x="3980912" y="1789599"/>
            <a:ext cx="8153143" cy="391175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85D44F3-2B0E-4679-8AF8-4B1436F470E3}"/>
              </a:ext>
            </a:extLst>
          </p:cNvPr>
          <p:cNvPicPr>
            <a:picLocks noChangeAspect="1"/>
          </p:cNvPicPr>
          <p:nvPr/>
        </p:nvPicPr>
        <p:blipFill>
          <a:blip r:embed="rId4"/>
          <a:stretch>
            <a:fillRect/>
          </a:stretch>
        </p:blipFill>
        <p:spPr>
          <a:xfrm>
            <a:off x="7937581" y="988576"/>
            <a:ext cx="4157461" cy="5868939"/>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4AF93B5A-BDB0-4897-9BE3-66DF0452C49F}"/>
              </a:ext>
            </a:extLst>
          </p:cNvPr>
          <p:cNvSpPr/>
          <p:nvPr/>
        </p:nvSpPr>
        <p:spPr bwMode="auto">
          <a:xfrm>
            <a:off x="4140068" y="4919028"/>
            <a:ext cx="3538519" cy="283082"/>
          </a:xfrm>
          <a:prstGeom prst="rect">
            <a:avLst/>
          </a:prstGeom>
          <a:noFill/>
          <a:ln w="38100">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04305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4">
            <a:extLst>
              <a:ext uri="{FF2B5EF4-FFF2-40B4-BE49-F238E27FC236}">
                <a16:creationId xmlns:a16="http://schemas.microsoft.com/office/drawing/2014/main" id="{DB53BCBF-C341-49B7-8395-F951AE1D5D71}"/>
              </a:ext>
            </a:extLst>
          </p:cNvPr>
          <p:cNvSpPr txBox="1">
            <a:spLocks/>
          </p:cNvSpPr>
          <p:nvPr/>
        </p:nvSpPr>
        <p:spPr>
          <a:xfrm>
            <a:off x="603116" y="2108248"/>
            <a:ext cx="5363027" cy="3647152"/>
          </a:xfrm>
          <a:prstGeom prst="rect">
            <a:avLst/>
          </a:prstGeom>
        </p:spPr>
        <p:txBody>
          <a:bodyPr vert="horz" wrap="square" lIns="0" tIns="0" rIns="0" bIns="0" rtlCol="0" anchor="t">
            <a:sp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85695" defTabSz="914192">
              <a:spcAft>
                <a:spcPts val="600"/>
              </a:spcAft>
            </a:pPr>
            <a:r>
              <a:rPr lang="en-US" sz="2400" spc="0" dirty="0">
                <a:solidFill>
                  <a:srgbClr val="0078D3"/>
                </a:solidFill>
                <a:latin typeface="+mn-lt"/>
                <a:cs typeface="Segoe UI"/>
              </a:rPr>
              <a:t>Recommendations</a:t>
            </a:r>
          </a:p>
          <a:p>
            <a:pPr marL="285695" indent="-285695" defTabSz="914192">
              <a:spcAft>
                <a:spcPts val="600"/>
              </a:spcAft>
              <a:buFont typeface="Wingdings" panose="05000000000000000000" pitchFamily="2" charset="2"/>
              <a:buChar char="§"/>
            </a:pPr>
            <a:r>
              <a:rPr lang="en-US" sz="2400" spc="0" dirty="0">
                <a:latin typeface="+mn-lt"/>
                <a:cs typeface="Segoe UI"/>
              </a:rPr>
              <a:t>Disable '</a:t>
            </a:r>
            <a:r>
              <a:rPr lang="en-US" sz="2400" spc="0" dirty="0" err="1">
                <a:latin typeface="+mn-lt"/>
                <a:cs typeface="Segoe UI"/>
              </a:rPr>
              <a:t>sa</a:t>
            </a:r>
            <a:r>
              <a:rPr lang="en-US" sz="2400" spc="0" dirty="0">
                <a:latin typeface="+mn-lt"/>
                <a:cs typeface="Segoe UI"/>
              </a:rPr>
              <a:t>' login </a:t>
            </a:r>
          </a:p>
          <a:p>
            <a:pPr marL="285695" indent="-285695" defTabSz="914192">
              <a:spcAft>
                <a:spcPts val="600"/>
              </a:spcAft>
              <a:buFont typeface="Wingdings" panose="05000000000000000000" pitchFamily="2" charset="2"/>
              <a:buChar char="§"/>
            </a:pPr>
            <a:r>
              <a:rPr lang="en-US" sz="2400" spc="0" dirty="0">
                <a:latin typeface="+mn-lt"/>
                <a:cs typeface="Segoe UI"/>
              </a:rPr>
              <a:t>Disable ‘</a:t>
            </a:r>
            <a:r>
              <a:rPr lang="en-US" sz="2400" spc="0" dirty="0" err="1">
                <a:latin typeface="+mn-lt"/>
                <a:cs typeface="Segoe UI"/>
              </a:rPr>
              <a:t>xp_cmdshell</a:t>
            </a:r>
            <a:r>
              <a:rPr lang="en-US" sz="2400" spc="0" dirty="0">
                <a:latin typeface="+mn-lt"/>
                <a:cs typeface="Segoe UI"/>
              </a:rPr>
              <a:t>‘</a:t>
            </a:r>
          </a:p>
          <a:p>
            <a:pPr marL="285695" defTabSz="914192">
              <a:spcBef>
                <a:spcPts val="1200"/>
              </a:spcBef>
              <a:spcAft>
                <a:spcPts val="600"/>
              </a:spcAft>
            </a:pPr>
            <a:r>
              <a:rPr lang="en-US" sz="2400" spc="0" dirty="0">
                <a:solidFill>
                  <a:srgbClr val="FF0000"/>
                </a:solidFill>
                <a:latin typeface="+mn-lt"/>
                <a:cs typeface="Segoe UI"/>
              </a:rPr>
              <a:t>Detects</a:t>
            </a:r>
          </a:p>
          <a:p>
            <a:pPr marL="285695" indent="-285695" defTabSz="914192">
              <a:spcAft>
                <a:spcPts val="600"/>
              </a:spcAft>
              <a:buFont typeface="Wingdings" panose="05000000000000000000" pitchFamily="2" charset="2"/>
              <a:buChar char="§"/>
            </a:pPr>
            <a:r>
              <a:rPr lang="en-US" sz="2400" spc="0" dirty="0">
                <a:latin typeface="+mn-lt"/>
                <a:cs typeface="Segoe UI"/>
              </a:rPr>
              <a:t>Potential SQL Injection</a:t>
            </a:r>
          </a:p>
          <a:p>
            <a:pPr marL="285695" indent="-285695" defTabSz="914192">
              <a:spcAft>
                <a:spcPts val="600"/>
              </a:spcAft>
              <a:buFont typeface="Wingdings" panose="05000000000000000000" pitchFamily="2" charset="2"/>
              <a:buChar char="§"/>
            </a:pPr>
            <a:r>
              <a:rPr lang="en-US" sz="2400" spc="0" dirty="0">
                <a:latin typeface="+mn-lt"/>
                <a:cs typeface="Segoe UI"/>
              </a:rPr>
              <a:t>SQL brute force </a:t>
            </a:r>
          </a:p>
          <a:p>
            <a:pPr marL="285695" indent="-285695" defTabSz="914192">
              <a:spcAft>
                <a:spcPts val="600"/>
              </a:spcAft>
              <a:buFont typeface="Wingdings" panose="05000000000000000000" pitchFamily="2" charset="2"/>
              <a:buChar char="§"/>
            </a:pPr>
            <a:r>
              <a:rPr lang="it-IT" sz="2400" spc="0" dirty="0">
                <a:latin typeface="+mn-lt"/>
                <a:cs typeface="Segoe UI"/>
              </a:rPr>
              <a:t>Cryptominer in a VM</a:t>
            </a:r>
          </a:p>
          <a:p>
            <a:pPr marL="285695" indent="-285695" defTabSz="914192">
              <a:spcAft>
                <a:spcPts val="600"/>
              </a:spcAft>
              <a:buFont typeface="Wingdings" panose="05000000000000000000" pitchFamily="2" charset="2"/>
              <a:buChar char="§"/>
            </a:pPr>
            <a:r>
              <a:rPr lang="en-US" sz="2400" spc="0" dirty="0">
                <a:latin typeface="+mn-lt"/>
                <a:cs typeface="Segoe UI"/>
              </a:rPr>
              <a:t>Potential data exfiltration </a:t>
            </a:r>
          </a:p>
        </p:txBody>
      </p:sp>
      <p:sp>
        <p:nvSpPr>
          <p:cNvPr id="2" name="Title 1">
            <a:extLst>
              <a:ext uri="{FF2B5EF4-FFF2-40B4-BE49-F238E27FC236}">
                <a16:creationId xmlns:a16="http://schemas.microsoft.com/office/drawing/2014/main" id="{BEBF793F-4D29-4AF1-8B12-69BF8A185A19}"/>
              </a:ext>
            </a:extLst>
          </p:cNvPr>
          <p:cNvSpPr>
            <a:spLocks noGrp="1"/>
          </p:cNvSpPr>
          <p:nvPr>
            <p:ph type="title"/>
          </p:nvPr>
        </p:nvSpPr>
        <p:spPr>
          <a:xfrm>
            <a:off x="456796" y="275771"/>
            <a:ext cx="5303972" cy="1107996"/>
          </a:xfrm>
        </p:spPr>
        <p:txBody>
          <a:bodyPr/>
          <a:lstStyle/>
          <a:p>
            <a:pPr>
              <a:lnSpc>
                <a:spcPct val="100000"/>
              </a:lnSpc>
            </a:pPr>
            <a:r>
              <a:rPr lang="en-US" sz="3600" dirty="0">
                <a:solidFill>
                  <a:schemeClr val="tx1"/>
                </a:solidFill>
              </a:rPr>
              <a:t>Protect against common SQL threats</a:t>
            </a:r>
          </a:p>
        </p:txBody>
      </p:sp>
      <p:sp>
        <p:nvSpPr>
          <p:cNvPr id="3" name="Rectangle 2">
            <a:extLst>
              <a:ext uri="{FF2B5EF4-FFF2-40B4-BE49-F238E27FC236}">
                <a16:creationId xmlns:a16="http://schemas.microsoft.com/office/drawing/2014/main" id="{11B5F4AC-DD46-4AA8-B490-79F531A08B4B}"/>
              </a:ext>
            </a:extLst>
          </p:cNvPr>
          <p:cNvSpPr/>
          <p:nvPr/>
        </p:nvSpPr>
        <p:spPr bwMode="auto">
          <a:xfrm>
            <a:off x="6118224" y="487"/>
            <a:ext cx="6072912" cy="6857027"/>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562" tIns="182854" rIns="182854" bIns="146284" numCol="1" spcCol="0" rtlCol="0" fromWordArt="0" anchor="t" anchorCtr="0" forceAA="0" compatLnSpc="1">
            <a:prstTxWarp prst="textNoShape">
              <a:avLst/>
            </a:prstTxWarp>
            <a:noAutofit/>
          </a:bodyPr>
          <a:lstStyle/>
          <a:p>
            <a:pPr defTabSz="896181">
              <a:defRPr/>
            </a:pPr>
            <a:endParaRPr lang="en-US" sz="2000" b="1" spc="-98">
              <a:ln w="3175">
                <a:noFill/>
              </a:ln>
              <a:solidFill>
                <a:srgbClr val="0078D3"/>
              </a:solidFill>
              <a:latin typeface="Segoe UI Semibold"/>
              <a:cs typeface="Segoe UI Light" panose="020B0502040204020203" pitchFamily="34" charset="0"/>
            </a:endParaRPr>
          </a:p>
        </p:txBody>
      </p:sp>
      <p:sp>
        <p:nvSpPr>
          <p:cNvPr id="5" name="角丸四角形 336">
            <a:extLst>
              <a:ext uri="{FF2B5EF4-FFF2-40B4-BE49-F238E27FC236}">
                <a16:creationId xmlns:a16="http://schemas.microsoft.com/office/drawing/2014/main" id="{5A9065BA-45AC-42FF-A93A-1B5B347AE956}"/>
              </a:ext>
            </a:extLst>
          </p:cNvPr>
          <p:cNvSpPr/>
          <p:nvPr/>
        </p:nvSpPr>
        <p:spPr>
          <a:xfrm>
            <a:off x="6687822" y="1973827"/>
            <a:ext cx="5173622" cy="3450605"/>
          </a:xfrm>
          <a:prstGeom prst="roundRect">
            <a:avLst>
              <a:gd name="adj" fmla="val 5576"/>
            </a:avLst>
          </a:prstGeom>
          <a:solidFill>
            <a:schemeClr val="bg1"/>
          </a:solidFill>
          <a:ln w="28575">
            <a:solidFill>
              <a:schemeClr val="tx2"/>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ctr" defTabSz="932293" fontAlgn="base">
              <a:spcBef>
                <a:spcPct val="0"/>
              </a:spcBef>
              <a:spcAft>
                <a:spcPct val="0"/>
              </a:spcAft>
            </a:pPr>
            <a:endParaRPr lang="ja-JP" altLang="en-US" sz="900" b="1">
              <a:solidFill>
                <a:srgbClr val="FFFFFF"/>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F46302F3-1DEC-430F-87C7-27ADBFE1525C}"/>
              </a:ext>
            </a:extLst>
          </p:cNvPr>
          <p:cNvSpPr/>
          <p:nvPr/>
        </p:nvSpPr>
        <p:spPr>
          <a:xfrm>
            <a:off x="9195366" y="4984885"/>
            <a:ext cx="2590928" cy="343443"/>
          </a:xfrm>
          <a:prstGeom prst="rect">
            <a:avLst/>
          </a:prstGeom>
          <a:noFill/>
        </p:spPr>
        <p:txBody>
          <a:bodyPr wrap="square" rtlCol="0">
            <a:spAutoFit/>
          </a:bodyPr>
          <a:lstStyle/>
          <a:p>
            <a:pPr algn="r" defTabSz="914225">
              <a:defRPr/>
            </a:pPr>
            <a:r>
              <a:rPr lang="en-US" sz="1600" b="1">
                <a:solidFill>
                  <a:srgbClr val="282828"/>
                </a:solidFill>
                <a:latin typeface="Segoe UI Semibold"/>
                <a:cs typeface="Arial" charset="0"/>
              </a:rPr>
              <a:t>Azure Cloud</a:t>
            </a:r>
          </a:p>
        </p:txBody>
      </p:sp>
      <p:sp>
        <p:nvSpPr>
          <p:cNvPr id="9" name="テキスト ボックス 380">
            <a:extLst>
              <a:ext uri="{FF2B5EF4-FFF2-40B4-BE49-F238E27FC236}">
                <a16:creationId xmlns:a16="http://schemas.microsoft.com/office/drawing/2014/main" id="{2BAE5A55-FC9A-464A-85A8-7DB4F2243D80}"/>
              </a:ext>
            </a:extLst>
          </p:cNvPr>
          <p:cNvSpPr txBox="1"/>
          <p:nvPr/>
        </p:nvSpPr>
        <p:spPr>
          <a:xfrm>
            <a:off x="6264427" y="4787605"/>
            <a:ext cx="818710" cy="347400"/>
          </a:xfrm>
          <a:prstGeom prst="rect">
            <a:avLst/>
          </a:prstGeom>
          <a:solidFill>
            <a:srgbClr val="EBEBEB"/>
          </a:solidFill>
        </p:spPr>
        <p:txBody>
          <a:bodyPr wrap="square" lIns="0" tIns="0" rIns="0" bIns="0" anchor="ctr">
            <a:noAutofit/>
          </a:bodyPr>
          <a:lstStyle>
            <a:defPPr>
              <a:defRPr lang="en-US"/>
            </a:defPPr>
            <a:lvl1pPr marR="0" lvl="0" indent="0" algn="ctr" fontAlgn="auto">
              <a:lnSpc>
                <a:spcPct val="100000"/>
              </a:lnSpc>
              <a:spcBef>
                <a:spcPts val="0"/>
              </a:spcBef>
              <a:spcAft>
                <a:spcPts val="0"/>
              </a:spcAft>
              <a:buClrTx/>
              <a:buSzTx/>
              <a:buFontTx/>
              <a:buNone/>
              <a:tabLst/>
              <a:defRPr kumimoji="0" sz="800" b="0" i="0" u="none" strike="noStrike" kern="0" cap="none" spc="0" normalizeH="0" baseline="0">
                <a:ln>
                  <a:noFill/>
                </a:ln>
                <a:solidFill>
                  <a:srgbClr val="282828"/>
                </a:solidFill>
                <a:effectLst/>
                <a:uLnTx/>
                <a:uFillTx/>
                <a:latin typeface="+mj-lt"/>
                <a:cs typeface="Arial" charset="0"/>
              </a:defRPr>
            </a:lvl1pPr>
          </a:lstStyle>
          <a:p>
            <a:pPr defTabSz="914225"/>
            <a:r>
              <a:rPr lang="en-US" altLang="ja-JP" sz="900">
                <a:latin typeface="Segoe UI Semibold"/>
              </a:rPr>
              <a:t>Azure Resource Management</a:t>
            </a:r>
          </a:p>
        </p:txBody>
      </p:sp>
      <p:pic>
        <p:nvPicPr>
          <p:cNvPr id="10" name="図 379">
            <a:extLst>
              <a:ext uri="{FF2B5EF4-FFF2-40B4-BE49-F238E27FC236}">
                <a16:creationId xmlns:a16="http://schemas.microsoft.com/office/drawing/2014/main" id="{C0317081-4B02-4358-9977-84DFB6D840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06138" y="2365889"/>
            <a:ext cx="356801" cy="356801"/>
          </a:xfrm>
          <a:prstGeom prst="rect">
            <a:avLst/>
          </a:prstGeom>
        </p:spPr>
      </p:pic>
      <p:sp>
        <p:nvSpPr>
          <p:cNvPr id="11" name="テキスト ボックス 380">
            <a:extLst>
              <a:ext uri="{FF2B5EF4-FFF2-40B4-BE49-F238E27FC236}">
                <a16:creationId xmlns:a16="http://schemas.microsoft.com/office/drawing/2014/main" id="{9C0F2848-830F-467E-8D4C-AFCA574AC3A8}"/>
              </a:ext>
            </a:extLst>
          </p:cNvPr>
          <p:cNvSpPr txBox="1"/>
          <p:nvPr/>
        </p:nvSpPr>
        <p:spPr>
          <a:xfrm>
            <a:off x="7083138" y="2702602"/>
            <a:ext cx="802803" cy="267601"/>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ea typeface="Arial" charset="0"/>
                <a:cs typeface="Arial" charset="0"/>
              </a:rPr>
              <a:t>Web App</a:t>
            </a:r>
          </a:p>
        </p:txBody>
      </p:sp>
      <p:sp>
        <p:nvSpPr>
          <p:cNvPr id="12" name="Rectangle 11">
            <a:extLst>
              <a:ext uri="{FF2B5EF4-FFF2-40B4-BE49-F238E27FC236}">
                <a16:creationId xmlns:a16="http://schemas.microsoft.com/office/drawing/2014/main" id="{1818A8C1-19F9-4E3D-881A-FC51A1CB3227}"/>
              </a:ext>
            </a:extLst>
          </p:cNvPr>
          <p:cNvSpPr/>
          <p:nvPr/>
        </p:nvSpPr>
        <p:spPr>
          <a:xfrm>
            <a:off x="8344291" y="3931824"/>
            <a:ext cx="1016382" cy="267601"/>
          </a:xfrm>
          <a:prstGeom prst="rect">
            <a:avLst/>
          </a:prstGeom>
        </p:spPr>
        <p:txBody>
          <a:bodyPr wrap="square" lIns="0" tIns="0" rIns="0" bIns="0" anchor="ctr">
            <a:noAutofit/>
          </a:bodyPr>
          <a:lstStyle/>
          <a:p>
            <a:pPr algn="ctr" defTabSz="914225">
              <a:defRPr/>
            </a:pPr>
            <a:r>
              <a:rPr lang="en-US" sz="900" kern="0">
                <a:solidFill>
                  <a:srgbClr val="282828"/>
                </a:solidFill>
                <a:latin typeface="Segoe UI Semibold"/>
                <a:cs typeface="Arial" charset="0"/>
              </a:rPr>
              <a:t>Azure Kubernetes Services </a:t>
            </a:r>
          </a:p>
        </p:txBody>
      </p:sp>
      <p:pic>
        <p:nvPicPr>
          <p:cNvPr id="13" name="Picture 10">
            <a:extLst>
              <a:ext uri="{FF2B5EF4-FFF2-40B4-BE49-F238E27FC236}">
                <a16:creationId xmlns:a16="http://schemas.microsoft.com/office/drawing/2014/main" id="{7CAF6DEE-EA6D-41A9-937A-837FE172B00E}"/>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8687595" y="3569001"/>
            <a:ext cx="356801" cy="3568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C1FA1A-4FCC-4BB0-A470-D1826E9CEC3E}"/>
              </a:ext>
            </a:extLst>
          </p:cNvPr>
          <p:cNvSpPr txBox="1"/>
          <p:nvPr/>
        </p:nvSpPr>
        <p:spPr>
          <a:xfrm>
            <a:off x="9665763" y="3901114"/>
            <a:ext cx="802803" cy="267601"/>
          </a:xfrm>
          <a:prstGeom prst="rect">
            <a:avLst/>
          </a:prstGeom>
          <a:noFill/>
        </p:spPr>
        <p:txBody>
          <a:bodyPr wrap="square" lIns="0" tIns="0" rIns="0" bIns="0" rtlCol="0" anchor="ctr">
            <a:no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sz="900" i="0" kern="0">
                <a:solidFill>
                  <a:srgbClr val="282828"/>
                </a:solidFill>
                <a:effectLst/>
                <a:latin typeface="Segoe UI Semibold"/>
                <a:cs typeface="Arial" charset="0"/>
              </a:rPr>
              <a:t>SQL server on Azure VM </a:t>
            </a:r>
          </a:p>
        </p:txBody>
      </p:sp>
      <p:cxnSp>
        <p:nvCxnSpPr>
          <p:cNvPr id="15" name="Connector: Elbow 14">
            <a:extLst>
              <a:ext uri="{FF2B5EF4-FFF2-40B4-BE49-F238E27FC236}">
                <a16:creationId xmlns:a16="http://schemas.microsoft.com/office/drawing/2014/main" id="{BEE345C9-729E-498C-AD5C-FBD67BAFAAE5}"/>
              </a:ext>
            </a:extLst>
          </p:cNvPr>
          <p:cNvCxnSpPr>
            <a:cxnSpLocks/>
          </p:cNvCxnSpPr>
          <p:nvPr/>
        </p:nvCxnSpPr>
        <p:spPr>
          <a:xfrm rot="5400000" flipH="1" flipV="1">
            <a:off x="8814869" y="3220562"/>
            <a:ext cx="385628" cy="355194"/>
          </a:xfrm>
          <a:prstGeom prst="bentConnector2">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C02D6A-6421-4F3C-AF6B-3875B034A889}"/>
              </a:ext>
            </a:extLst>
          </p:cNvPr>
          <p:cNvSpPr txBox="1">
            <a:spLocks/>
          </p:cNvSpPr>
          <p:nvPr/>
        </p:nvSpPr>
        <p:spPr>
          <a:xfrm>
            <a:off x="7366970" y="3931824"/>
            <a:ext cx="915913" cy="267601"/>
          </a:xfrm>
          <a:prstGeom prst="rect">
            <a:avLst/>
          </a:prstGeom>
        </p:spPr>
        <p:txBody>
          <a:bodyPr vert="horz" wrap="square" lIns="0" tIns="0" rIns="0" bIns="0" rtlCol="0" anchor="ctr">
            <a:noAutofit/>
          </a:bodyPr>
          <a:lstStyle>
            <a:defPPr>
              <a:defRPr lang="en-US"/>
            </a:defPPr>
            <a:lvl1pPr algn="ctr" defTabSz="914192">
              <a:lnSpc>
                <a:spcPct val="100000"/>
              </a:lnSpc>
              <a:spcBef>
                <a:spcPct val="0"/>
              </a:spcBef>
              <a:buNone/>
              <a:defRPr sz="1000" b="0" cap="none" spc="0" baseline="0">
                <a:ln w="3175">
                  <a:noFill/>
                </a:ln>
                <a:solidFill>
                  <a:srgbClr val="3C3C41"/>
                </a:solidFill>
                <a:effectLst/>
                <a:latin typeface="Segoe UI Semibold" panose="020B0702040204020203" pitchFamily="34" charset="0"/>
                <a:cs typeface="Segoe UI Semibold" panose="020B0702040204020203" pitchFamily="34" charset="0"/>
              </a:defRPr>
            </a:lvl1pPr>
          </a:lstStyle>
          <a:p>
            <a:pPr>
              <a:spcBef>
                <a:spcPts val="0"/>
              </a:spcBef>
              <a:defRPr/>
            </a:pPr>
            <a:r>
              <a:rPr lang="en-US" sz="900" kern="0">
                <a:solidFill>
                  <a:srgbClr val="282828"/>
                </a:solidFill>
                <a:latin typeface="Segoe UI Semibold"/>
                <a:cs typeface="Arial" charset="0"/>
              </a:rPr>
              <a:t>Azure Container Registry</a:t>
            </a:r>
          </a:p>
        </p:txBody>
      </p:sp>
      <p:pic>
        <p:nvPicPr>
          <p:cNvPr id="17" name="Picture 106">
            <a:extLst>
              <a:ext uri="{FF2B5EF4-FFF2-40B4-BE49-F238E27FC236}">
                <a16:creationId xmlns:a16="http://schemas.microsoft.com/office/drawing/2014/main" id="{ADA6DB87-73AE-4377-983A-0AECD8420D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95382" y="4407765"/>
            <a:ext cx="356801" cy="390298"/>
          </a:xfrm>
          <a:prstGeom prst="rect">
            <a:avLst/>
          </a:prstGeom>
        </p:spPr>
      </p:pic>
      <p:sp>
        <p:nvSpPr>
          <p:cNvPr id="18" name="TextBox 17">
            <a:extLst>
              <a:ext uri="{FF2B5EF4-FFF2-40B4-BE49-F238E27FC236}">
                <a16:creationId xmlns:a16="http://schemas.microsoft.com/office/drawing/2014/main" id="{9C0A206F-AB81-46B1-9510-2C4E9BDAC5F3}"/>
              </a:ext>
            </a:extLst>
          </p:cNvPr>
          <p:cNvSpPr txBox="1"/>
          <p:nvPr/>
        </p:nvSpPr>
        <p:spPr>
          <a:xfrm>
            <a:off x="8511322" y="2702602"/>
            <a:ext cx="802803" cy="267601"/>
          </a:xfrm>
          <a:prstGeom prst="rect">
            <a:avLst/>
          </a:prstGeom>
          <a:noFill/>
        </p:spPr>
        <p:txBody>
          <a:bodyPr wrap="square" lIns="0" tIns="0" rIns="0" bIns="0" rtlCol="0" anchor="ctr">
            <a:noAutofit/>
          </a:bodyPr>
          <a:lstStyle>
            <a:defPPr>
              <a:defRPr lang="en-US"/>
            </a:defPPr>
            <a:lvl1pPr algn="ctr">
              <a:defRPr sz="1200" i="1">
                <a:solidFill>
                  <a:srgbClr val="0070C0"/>
                </a:solidFill>
                <a:effectLst>
                  <a:outerShdw blurRad="38100" dist="38100" dir="2700000" algn="tl">
                    <a:srgbClr val="000000">
                      <a:alpha val="43137"/>
                    </a:srgbClr>
                  </a:outerShdw>
                </a:effectLst>
              </a:defRPr>
            </a:lvl1pPr>
          </a:lstStyle>
          <a:p>
            <a:pPr defTabSz="914225">
              <a:defRPr/>
            </a:pPr>
            <a:r>
              <a:rPr lang="en-US" sz="900" i="0" kern="0">
                <a:solidFill>
                  <a:srgbClr val="282828"/>
                </a:solidFill>
                <a:effectLst/>
                <a:latin typeface="Segoe UI Semibold"/>
                <a:cs typeface="Arial" charset="0"/>
              </a:rPr>
              <a:t>Azure SQL</a:t>
            </a:r>
          </a:p>
        </p:txBody>
      </p:sp>
      <p:sp>
        <p:nvSpPr>
          <p:cNvPr id="20" name="テキスト ボックス 380">
            <a:extLst>
              <a:ext uri="{FF2B5EF4-FFF2-40B4-BE49-F238E27FC236}">
                <a16:creationId xmlns:a16="http://schemas.microsoft.com/office/drawing/2014/main" id="{1F079EE1-013F-4BEB-BD29-0C0114EED999}"/>
              </a:ext>
            </a:extLst>
          </p:cNvPr>
          <p:cNvSpPr txBox="1"/>
          <p:nvPr/>
        </p:nvSpPr>
        <p:spPr>
          <a:xfrm>
            <a:off x="10822681" y="3931824"/>
            <a:ext cx="802803" cy="267601"/>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cs typeface="Arial" charset="0"/>
              </a:rPr>
              <a:t>Azure DNS</a:t>
            </a:r>
          </a:p>
        </p:txBody>
      </p:sp>
      <p:pic>
        <p:nvPicPr>
          <p:cNvPr id="21" name="Picture 2">
            <a:extLst>
              <a:ext uri="{FF2B5EF4-FFF2-40B4-BE49-F238E27FC236}">
                <a16:creationId xmlns:a16="http://schemas.microsoft.com/office/drawing/2014/main" id="{7ED34EC2-B713-42E8-8DC5-ED84878E16ED}"/>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bwMode="auto">
          <a:xfrm>
            <a:off x="11045680" y="3569001"/>
            <a:ext cx="356801" cy="3568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or: Elbow 21">
            <a:extLst>
              <a:ext uri="{FF2B5EF4-FFF2-40B4-BE49-F238E27FC236}">
                <a16:creationId xmlns:a16="http://schemas.microsoft.com/office/drawing/2014/main" id="{E166B98F-B411-4DFA-B9E1-FE25548257AC}"/>
              </a:ext>
            </a:extLst>
          </p:cNvPr>
          <p:cNvCxnSpPr>
            <a:cxnSpLocks/>
            <a:stCxn id="17" idx="3"/>
          </p:cNvCxnSpPr>
          <p:nvPr/>
        </p:nvCxnSpPr>
        <p:spPr>
          <a:xfrm flipV="1">
            <a:off x="6852183" y="4226562"/>
            <a:ext cx="3214981" cy="376352"/>
          </a:xfrm>
          <a:prstGeom prst="bentConnector2">
            <a:avLst/>
          </a:prstGeom>
          <a:ln w="12700" cap="rnd">
            <a:solidFill>
              <a:srgbClr val="75757A"/>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D848421-CEBC-472A-B330-7F16DE94EC7B}"/>
              </a:ext>
            </a:extLst>
          </p:cNvPr>
          <p:cNvCxnSpPr>
            <a:cxnSpLocks/>
          </p:cNvCxnSpPr>
          <p:nvPr/>
        </p:nvCxnSpPr>
        <p:spPr>
          <a:xfrm flipV="1">
            <a:off x="6842413" y="3747404"/>
            <a:ext cx="781319" cy="719194"/>
          </a:xfrm>
          <a:prstGeom prst="bentConnector3">
            <a:avLst>
              <a:gd name="adj1" fmla="val 107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6C5C6C-EF05-4B0B-B57A-05F442F7CDBF}"/>
              </a:ext>
            </a:extLst>
          </p:cNvPr>
          <p:cNvCxnSpPr>
            <a:cxnSpLocks/>
          </p:cNvCxnSpPr>
          <p:nvPr/>
        </p:nvCxnSpPr>
        <p:spPr>
          <a:xfrm>
            <a:off x="7827538" y="2571836"/>
            <a:ext cx="5352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図 379">
            <a:extLst>
              <a:ext uri="{FF2B5EF4-FFF2-40B4-BE49-F238E27FC236}">
                <a16:creationId xmlns:a16="http://schemas.microsoft.com/office/drawing/2014/main" id="{731D64EF-A72C-428F-9354-39CE604839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734323" y="2308546"/>
            <a:ext cx="356801" cy="356801"/>
          </a:xfrm>
          <a:prstGeom prst="rect">
            <a:avLst/>
          </a:prstGeom>
        </p:spPr>
      </p:pic>
      <p:cxnSp>
        <p:nvCxnSpPr>
          <p:cNvPr id="26" name="Straight Arrow Connector 25">
            <a:extLst>
              <a:ext uri="{FF2B5EF4-FFF2-40B4-BE49-F238E27FC236}">
                <a16:creationId xmlns:a16="http://schemas.microsoft.com/office/drawing/2014/main" id="{9606DA7A-FB1E-4D69-B69C-BEC16D47DBFD}"/>
              </a:ext>
            </a:extLst>
          </p:cNvPr>
          <p:cNvCxnSpPr>
            <a:cxnSpLocks/>
          </p:cNvCxnSpPr>
          <p:nvPr/>
        </p:nvCxnSpPr>
        <p:spPr>
          <a:xfrm>
            <a:off x="9360761" y="2571836"/>
            <a:ext cx="5352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AF81B0-ABA7-403D-AE51-92E418DE643B}"/>
              </a:ext>
            </a:extLst>
          </p:cNvPr>
          <p:cNvCxnSpPr>
            <a:cxnSpLocks/>
          </p:cNvCxnSpPr>
          <p:nvPr/>
        </p:nvCxnSpPr>
        <p:spPr>
          <a:xfrm>
            <a:off x="8091439" y="3747401"/>
            <a:ext cx="51228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108B1E-CA95-40DA-A7DD-E7767A64317E}"/>
              </a:ext>
            </a:extLst>
          </p:cNvPr>
          <p:cNvCxnSpPr>
            <a:cxnSpLocks/>
          </p:cNvCxnSpPr>
          <p:nvPr/>
        </p:nvCxnSpPr>
        <p:spPr>
          <a:xfrm>
            <a:off x="9139817" y="3747401"/>
            <a:ext cx="455802"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A81C094-18C6-4556-B172-C1C308A125A3}"/>
              </a:ext>
            </a:extLst>
          </p:cNvPr>
          <p:cNvGrpSpPr/>
          <p:nvPr/>
        </p:nvGrpSpPr>
        <p:grpSpPr>
          <a:xfrm>
            <a:off x="9928413" y="2346595"/>
            <a:ext cx="802803" cy="623608"/>
            <a:chOff x="6105135" y="1501829"/>
            <a:chExt cx="822960" cy="639266"/>
          </a:xfrm>
        </p:grpSpPr>
        <p:sp>
          <p:nvSpPr>
            <p:cNvPr id="35" name="テキスト ボックス 143">
              <a:extLst>
                <a:ext uri="{FF2B5EF4-FFF2-40B4-BE49-F238E27FC236}">
                  <a16:creationId xmlns:a16="http://schemas.microsoft.com/office/drawing/2014/main" id="{5C6825F6-4298-4FEE-9782-840B5BFE3EEF}"/>
                </a:ext>
              </a:extLst>
            </p:cNvPr>
            <p:cNvSpPr txBox="1"/>
            <p:nvPr/>
          </p:nvSpPr>
          <p:spPr>
            <a:xfrm>
              <a:off x="6105135" y="1866775"/>
              <a:ext cx="822960" cy="274320"/>
            </a:xfrm>
            <a:prstGeom prst="rect">
              <a:avLst/>
            </a:prstGeom>
            <a:noFill/>
          </p:spPr>
          <p:txBody>
            <a:bodyPr wrap="square" lIns="0" tIns="0" rIns="0" bIns="0" rtlCol="0" anchor="ctr">
              <a:noAutofit/>
            </a:bodyPr>
            <a:lstStyle/>
            <a:p>
              <a:pPr algn="ctr" defTabSz="914225">
                <a:defRPr/>
              </a:pPr>
              <a:r>
                <a:rPr lang="en-US" altLang="ja-JP" sz="900" kern="0">
                  <a:solidFill>
                    <a:srgbClr val="282828"/>
                  </a:solidFill>
                  <a:latin typeface="Segoe UI Semibold"/>
                  <a:ea typeface="Arial" charset="0"/>
                  <a:cs typeface="Arial" charset="0"/>
                </a:rPr>
                <a:t>Blob storage</a:t>
              </a:r>
              <a:endParaRPr kumimoji="1" lang="ja-JP" altLang="en-US" sz="900" kern="0">
                <a:solidFill>
                  <a:srgbClr val="282828"/>
                </a:solidFill>
                <a:latin typeface="Segoe UI Semibold"/>
                <a:ea typeface="Arial" charset="0"/>
                <a:cs typeface="Arial" charset="0"/>
              </a:endParaRPr>
            </a:p>
          </p:txBody>
        </p:sp>
        <p:pic>
          <p:nvPicPr>
            <p:cNvPr id="36" name="Picture 35" descr="Icon&#10;&#10;Description automatically generated with medium confidence">
              <a:extLst>
                <a:ext uri="{FF2B5EF4-FFF2-40B4-BE49-F238E27FC236}">
                  <a16:creationId xmlns:a16="http://schemas.microsoft.com/office/drawing/2014/main" id="{EEDDB7CD-CB95-4574-A5A9-AF24E91AE8F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33735" y="1501829"/>
              <a:ext cx="365760" cy="317936"/>
            </a:xfrm>
            <a:prstGeom prst="rect">
              <a:avLst/>
            </a:prstGeom>
          </p:spPr>
        </p:pic>
      </p:grpSp>
      <p:pic>
        <p:nvPicPr>
          <p:cNvPr id="30" name="Picture 2">
            <a:extLst>
              <a:ext uri="{FF2B5EF4-FFF2-40B4-BE49-F238E27FC236}">
                <a16:creationId xmlns:a16="http://schemas.microsoft.com/office/drawing/2014/main" id="{1AF85ABD-A417-486A-ADBA-FAF5D7DB6D5E}"/>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9235090" y="2993522"/>
            <a:ext cx="440613" cy="4538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FA9F5765-3220-42DD-9DBD-C02493749D90}"/>
              </a:ext>
            </a:extLst>
          </p:cNvPr>
          <p:cNvPicPr>
            <a:picLocks noChangeAspect="1" noChangeArrowheads="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bwMode="auto">
          <a:xfrm>
            <a:off x="7643800" y="3505034"/>
            <a:ext cx="356801" cy="35680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a:extLst>
              <a:ext uri="{FF2B5EF4-FFF2-40B4-BE49-F238E27FC236}">
                <a16:creationId xmlns:a16="http://schemas.microsoft.com/office/drawing/2014/main" id="{80D55036-FA39-4B0D-B1A4-484A50BC378F}"/>
              </a:ext>
            </a:extLst>
          </p:cNvPr>
          <p:cNvCxnSpPr>
            <a:cxnSpLocks/>
          </p:cNvCxnSpPr>
          <p:nvPr/>
        </p:nvCxnSpPr>
        <p:spPr>
          <a:xfrm>
            <a:off x="10541307" y="3720336"/>
            <a:ext cx="452407" cy="0"/>
          </a:xfrm>
          <a:prstGeom prst="straightConnector1">
            <a:avLst/>
          </a:prstGeom>
          <a:ln w="12700" cap="rnd">
            <a:solidFill>
              <a:schemeClr val="accent2"/>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106">
            <a:extLst>
              <a:ext uri="{FF2B5EF4-FFF2-40B4-BE49-F238E27FC236}">
                <a16:creationId xmlns:a16="http://schemas.microsoft.com/office/drawing/2014/main" id="{38511E0D-BAEE-4B40-BBDB-B50163EBED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96232" y="1788807"/>
            <a:ext cx="356801" cy="390298"/>
          </a:xfrm>
          <a:prstGeom prst="rect">
            <a:avLst/>
          </a:prstGeom>
        </p:spPr>
      </p:pic>
      <p:grpSp>
        <p:nvGrpSpPr>
          <p:cNvPr id="60" name="Group 59">
            <a:extLst>
              <a:ext uri="{FF2B5EF4-FFF2-40B4-BE49-F238E27FC236}">
                <a16:creationId xmlns:a16="http://schemas.microsoft.com/office/drawing/2014/main" id="{F8DFA101-C2B9-4AF8-8DEC-9CE5139D5236}"/>
              </a:ext>
            </a:extLst>
          </p:cNvPr>
          <p:cNvGrpSpPr/>
          <p:nvPr/>
        </p:nvGrpSpPr>
        <p:grpSpPr>
          <a:xfrm>
            <a:off x="6549044" y="1229279"/>
            <a:ext cx="1827013" cy="977794"/>
            <a:chOff x="7997162" y="746697"/>
            <a:chExt cx="1827272" cy="977933"/>
          </a:xfrm>
        </p:grpSpPr>
        <p:cxnSp>
          <p:nvCxnSpPr>
            <p:cNvPr id="50" name="Straight Arrow Connector 49" descr="1">
              <a:extLst>
                <a:ext uri="{FF2B5EF4-FFF2-40B4-BE49-F238E27FC236}">
                  <a16:creationId xmlns:a16="http://schemas.microsoft.com/office/drawing/2014/main" id="{F82E47A0-FCB3-4CC9-8F34-E87A02F26A96}"/>
                </a:ext>
              </a:extLst>
            </p:cNvPr>
            <p:cNvCxnSpPr>
              <a:cxnSpLocks/>
            </p:cNvCxnSpPr>
            <p:nvPr/>
          </p:nvCxnSpPr>
          <p:spPr>
            <a:xfrm flipH="1">
              <a:off x="8888063" y="1300661"/>
              <a:ext cx="0" cy="423969"/>
            </a:xfrm>
            <a:prstGeom prst="straightConnector1">
              <a:avLst/>
            </a:prstGeom>
            <a:noFill/>
            <a:ln w="28575" cap="flat" cmpd="sng" algn="ctr">
              <a:solidFill>
                <a:schemeClr val="tx1"/>
              </a:solidFill>
              <a:prstDash val="solid"/>
              <a:headEnd type="none" w="lg" len="med"/>
              <a:tailEnd type="triangle"/>
            </a:ln>
            <a:effectLst/>
          </p:spPr>
        </p:cxnSp>
        <p:sp>
          <p:nvSpPr>
            <p:cNvPr id="51" name="TextBox 50">
              <a:extLst>
                <a:ext uri="{FF2B5EF4-FFF2-40B4-BE49-F238E27FC236}">
                  <a16:creationId xmlns:a16="http://schemas.microsoft.com/office/drawing/2014/main" id="{85C792C5-9895-46BF-98EA-4E367FA52352}"/>
                </a:ext>
              </a:extLst>
            </p:cNvPr>
            <p:cNvSpPr txBox="1"/>
            <p:nvPr/>
          </p:nvSpPr>
          <p:spPr>
            <a:xfrm>
              <a:off x="7997162" y="746697"/>
              <a:ext cx="1827272" cy="588918"/>
            </a:xfrm>
            <a:prstGeom prst="rect">
              <a:avLst/>
            </a:prstGeom>
            <a:noFill/>
            <a:ln>
              <a:noFill/>
            </a:ln>
          </p:spPr>
          <p:txBody>
            <a:bodyPr wrap="square" lIns="0">
              <a:noAutofit/>
            </a:bodyPr>
            <a:lstStyle/>
            <a:p>
              <a:pPr marL="171417" indent="-171417" defTabSz="914225">
                <a:buFont typeface="+mj-lt"/>
                <a:buAutoNum type="arabicParenR"/>
              </a:pPr>
              <a:r>
                <a:rPr lang="en-US" sz="1371">
                  <a:solidFill>
                    <a:srgbClr val="000000"/>
                  </a:solidFill>
                  <a:latin typeface="Segoe UI Semibold"/>
                  <a:cs typeface="Arial" charset="0"/>
                </a:rPr>
                <a:t>SQL injection (external)</a:t>
              </a:r>
            </a:p>
          </p:txBody>
        </p:sp>
      </p:grpSp>
      <p:grpSp>
        <p:nvGrpSpPr>
          <p:cNvPr id="59" name="Group 58">
            <a:extLst>
              <a:ext uri="{FF2B5EF4-FFF2-40B4-BE49-F238E27FC236}">
                <a16:creationId xmlns:a16="http://schemas.microsoft.com/office/drawing/2014/main" id="{DC623756-226A-454A-8547-7DCDC1C7F510}"/>
              </a:ext>
            </a:extLst>
          </p:cNvPr>
          <p:cNvGrpSpPr/>
          <p:nvPr/>
        </p:nvGrpSpPr>
        <p:grpSpPr>
          <a:xfrm>
            <a:off x="8302312" y="670334"/>
            <a:ext cx="2455514" cy="2898667"/>
            <a:chOff x="8302625" y="669943"/>
            <a:chExt cx="2455862" cy="2899078"/>
          </a:xfrm>
        </p:grpSpPr>
        <p:sp>
          <p:nvSpPr>
            <p:cNvPr id="53" name="TextBox 52">
              <a:extLst>
                <a:ext uri="{FF2B5EF4-FFF2-40B4-BE49-F238E27FC236}">
                  <a16:creationId xmlns:a16="http://schemas.microsoft.com/office/drawing/2014/main" id="{AC5F6FAC-9492-4C86-83CB-611CD33CD9E3}"/>
                </a:ext>
              </a:extLst>
            </p:cNvPr>
            <p:cNvSpPr txBox="1"/>
            <p:nvPr/>
          </p:nvSpPr>
          <p:spPr>
            <a:xfrm>
              <a:off x="8302625" y="669943"/>
              <a:ext cx="2455862" cy="303481"/>
            </a:xfrm>
            <a:prstGeom prst="rect">
              <a:avLst/>
            </a:prstGeom>
            <a:noFill/>
            <a:ln>
              <a:noFill/>
            </a:ln>
          </p:spPr>
          <p:txBody>
            <a:bodyPr wrap="square" lIns="0">
              <a:noAutofit/>
            </a:bodyPr>
            <a:lstStyle>
              <a:defPPr>
                <a:defRPr lang="en-US"/>
              </a:defPPr>
              <a:lvl1pPr marL="171450" indent="-171450">
                <a:buFont typeface="+mj-lt"/>
                <a:buAutoNum type="arabicParenR"/>
                <a:defRPr sz="1372">
                  <a:solidFill>
                    <a:schemeClr val="tx2"/>
                  </a:solidFill>
                  <a:latin typeface="Segoe UI Semibold"/>
                  <a:cs typeface="Arial" charset="0"/>
                </a:defRPr>
              </a:lvl1pPr>
            </a:lstStyle>
            <a:p>
              <a:pPr marL="171417" indent="-171417" defTabSz="914225">
                <a:buFont typeface="+mj-lt"/>
                <a:buAutoNum type="arabicParenR" startAt="2"/>
              </a:pPr>
              <a:r>
                <a:rPr lang="en-US" sz="1371">
                  <a:solidFill>
                    <a:srgbClr val="000000"/>
                  </a:solidFill>
                </a:rPr>
                <a:t>SQL brute-force (external)</a:t>
              </a:r>
            </a:p>
          </p:txBody>
        </p:sp>
        <p:cxnSp>
          <p:nvCxnSpPr>
            <p:cNvPr id="57" name="Straight Connector 56">
              <a:extLst>
                <a:ext uri="{FF2B5EF4-FFF2-40B4-BE49-F238E27FC236}">
                  <a16:creationId xmlns:a16="http://schemas.microsoft.com/office/drawing/2014/main" id="{AA20022D-0C21-474E-9B90-72EAC3935C86}"/>
                </a:ext>
              </a:extLst>
            </p:cNvPr>
            <p:cNvCxnSpPr>
              <a:cxnSpLocks/>
            </p:cNvCxnSpPr>
            <p:nvPr/>
          </p:nvCxnSpPr>
          <p:spPr>
            <a:xfrm flipV="1">
              <a:off x="9942917" y="1023566"/>
              <a:ext cx="0" cy="2545455"/>
            </a:xfrm>
            <a:prstGeom prst="line">
              <a:avLst/>
            </a:prstGeom>
            <a:noFill/>
            <a:ln w="28575" cap="flat" cmpd="sng" algn="ctr">
              <a:solidFill>
                <a:schemeClr val="tx1"/>
              </a:solidFill>
              <a:prstDash val="solid"/>
              <a:headEnd type="triangle" w="med" len="med"/>
              <a:tailEnd type="none"/>
            </a:ln>
            <a:effectLst/>
          </p:spPr>
        </p:cxnSp>
      </p:grpSp>
      <p:grpSp>
        <p:nvGrpSpPr>
          <p:cNvPr id="66" name="Group 65">
            <a:extLst>
              <a:ext uri="{FF2B5EF4-FFF2-40B4-BE49-F238E27FC236}">
                <a16:creationId xmlns:a16="http://schemas.microsoft.com/office/drawing/2014/main" id="{97BB70F9-6976-44B0-A2CF-2A0D807A9D4C}"/>
              </a:ext>
            </a:extLst>
          </p:cNvPr>
          <p:cNvGrpSpPr/>
          <p:nvPr/>
        </p:nvGrpSpPr>
        <p:grpSpPr>
          <a:xfrm>
            <a:off x="10406360" y="1208206"/>
            <a:ext cx="1881708" cy="1278742"/>
            <a:chOff x="10406971" y="1207890"/>
            <a:chExt cx="1881975" cy="1278923"/>
          </a:xfrm>
        </p:grpSpPr>
        <p:sp>
          <p:nvSpPr>
            <p:cNvPr id="61" name="TextBox 60">
              <a:extLst>
                <a:ext uri="{FF2B5EF4-FFF2-40B4-BE49-F238E27FC236}">
                  <a16:creationId xmlns:a16="http://schemas.microsoft.com/office/drawing/2014/main" id="{453A48FD-F89B-4774-8B69-CA4DFBEABDF1}"/>
                </a:ext>
              </a:extLst>
            </p:cNvPr>
            <p:cNvSpPr txBox="1"/>
            <p:nvPr/>
          </p:nvSpPr>
          <p:spPr>
            <a:xfrm>
              <a:off x="10406971" y="1207890"/>
              <a:ext cx="1881975" cy="514628"/>
            </a:xfrm>
            <a:prstGeom prst="rect">
              <a:avLst/>
            </a:prstGeom>
            <a:noFill/>
            <a:ln>
              <a:noFill/>
            </a:ln>
          </p:spPr>
          <p:txBody>
            <a:bodyPr wrap="square" lIns="0">
              <a:noAutofit/>
            </a:bodyPr>
            <a:lstStyle>
              <a:defPPr>
                <a:defRPr lang="en-US"/>
              </a:defPPr>
              <a:lvl1pPr marL="171450" indent="-171450">
                <a:buFont typeface="+mj-lt"/>
                <a:buAutoNum type="arabicParenR"/>
                <a:defRPr sz="1372">
                  <a:solidFill>
                    <a:schemeClr val="tx2"/>
                  </a:solidFill>
                  <a:latin typeface="Segoe UI Semibold"/>
                  <a:cs typeface="Arial" charset="0"/>
                </a:defRPr>
              </a:lvl1pPr>
            </a:lstStyle>
            <a:p>
              <a:pPr marL="171417" indent="-171417" defTabSz="914225">
                <a:buFont typeface="+mj-lt"/>
                <a:buAutoNum type="arabicParenR" startAt="3"/>
              </a:pPr>
              <a:r>
                <a:rPr lang="en-US" sz="1371">
                  <a:solidFill>
                    <a:srgbClr val="000000"/>
                  </a:solidFill>
                </a:rPr>
                <a:t>Data exfiltration (insider)</a:t>
              </a:r>
            </a:p>
          </p:txBody>
        </p:sp>
        <p:grpSp>
          <p:nvGrpSpPr>
            <p:cNvPr id="64" name="Group 63">
              <a:extLst>
                <a:ext uri="{FF2B5EF4-FFF2-40B4-BE49-F238E27FC236}">
                  <a16:creationId xmlns:a16="http://schemas.microsoft.com/office/drawing/2014/main" id="{68378B93-CE04-4631-BD42-96AC3A02873A}"/>
                </a:ext>
              </a:extLst>
            </p:cNvPr>
            <p:cNvGrpSpPr/>
            <p:nvPr/>
          </p:nvGrpSpPr>
          <p:grpSpPr>
            <a:xfrm flipH="1">
              <a:off x="10541938" y="1782929"/>
              <a:ext cx="488377" cy="703884"/>
              <a:chOff x="8612408" y="1380053"/>
              <a:chExt cx="488377" cy="703884"/>
            </a:xfrm>
          </p:grpSpPr>
          <p:cxnSp>
            <p:nvCxnSpPr>
              <p:cNvPr id="62" name="Straight Arrow Connector 61" descr="1">
                <a:extLst>
                  <a:ext uri="{FF2B5EF4-FFF2-40B4-BE49-F238E27FC236}">
                    <a16:creationId xmlns:a16="http://schemas.microsoft.com/office/drawing/2014/main" id="{CF0AD92B-7716-4609-9789-CF505FABA864}"/>
                  </a:ext>
                </a:extLst>
              </p:cNvPr>
              <p:cNvCxnSpPr>
                <a:cxnSpLocks/>
              </p:cNvCxnSpPr>
              <p:nvPr/>
            </p:nvCxnSpPr>
            <p:spPr>
              <a:xfrm>
                <a:off x="8612408" y="2072060"/>
                <a:ext cx="488377" cy="0"/>
              </a:xfrm>
              <a:prstGeom prst="straightConnector1">
                <a:avLst/>
              </a:prstGeom>
              <a:noFill/>
              <a:ln w="28575" cap="flat" cmpd="sng" algn="ctr">
                <a:solidFill>
                  <a:schemeClr val="tx1"/>
                </a:solidFill>
                <a:prstDash val="solid"/>
                <a:headEnd type="none" w="lg" len="med"/>
                <a:tailEnd type="triangle"/>
              </a:ln>
              <a:effectLst/>
            </p:spPr>
          </p:cxnSp>
          <p:cxnSp>
            <p:nvCxnSpPr>
              <p:cNvPr id="63" name="Straight Connector 62">
                <a:extLst>
                  <a:ext uri="{FF2B5EF4-FFF2-40B4-BE49-F238E27FC236}">
                    <a16:creationId xmlns:a16="http://schemas.microsoft.com/office/drawing/2014/main" id="{99DA9CF0-9603-4329-91C9-559900807E73}"/>
                  </a:ext>
                </a:extLst>
              </p:cNvPr>
              <p:cNvCxnSpPr>
                <a:cxnSpLocks/>
              </p:cNvCxnSpPr>
              <p:nvPr/>
            </p:nvCxnSpPr>
            <p:spPr>
              <a:xfrm flipH="1" flipV="1">
                <a:off x="8612408" y="1380053"/>
                <a:ext cx="0" cy="703884"/>
              </a:xfrm>
              <a:prstGeom prst="line">
                <a:avLst/>
              </a:prstGeom>
              <a:noFill/>
              <a:ln w="28575" cap="flat" cmpd="sng" algn="ctr">
                <a:solidFill>
                  <a:schemeClr val="tx1"/>
                </a:solidFill>
                <a:prstDash val="solid"/>
                <a:headEnd type="none" w="lg" len="med"/>
                <a:tailEnd type="none"/>
              </a:ln>
              <a:effectLst/>
            </p:spPr>
          </p:cxnSp>
        </p:grpSp>
      </p:grpSp>
      <p:pic>
        <p:nvPicPr>
          <p:cNvPr id="86" name="Graphic 85" descr="Siren with solid fill">
            <a:extLst>
              <a:ext uri="{FF2B5EF4-FFF2-40B4-BE49-F238E27FC236}">
                <a16:creationId xmlns:a16="http://schemas.microsoft.com/office/drawing/2014/main" id="{544B6A6E-8EA6-44A7-9D9A-646C84B3CCA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4303" y="3447398"/>
            <a:ext cx="484426" cy="484426"/>
          </a:xfrm>
          <a:prstGeom prst="rect">
            <a:avLst/>
          </a:prstGeom>
        </p:spPr>
      </p:pic>
      <p:pic>
        <p:nvPicPr>
          <p:cNvPr id="87" name="Graphic 86" descr="Lock with solid fill">
            <a:extLst>
              <a:ext uri="{FF2B5EF4-FFF2-40B4-BE49-F238E27FC236}">
                <a16:creationId xmlns:a16="http://schemas.microsoft.com/office/drawing/2014/main" id="{9946E912-BCFE-4BF0-BBBB-6271B3C8D3F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368509" y="2004288"/>
            <a:ext cx="482660" cy="482660"/>
          </a:xfrm>
          <a:prstGeom prst="rect">
            <a:avLst/>
          </a:prstGeom>
        </p:spPr>
      </p:pic>
      <p:sp>
        <p:nvSpPr>
          <p:cNvPr id="37" name="テキスト ボックス 380">
            <a:extLst>
              <a:ext uri="{FF2B5EF4-FFF2-40B4-BE49-F238E27FC236}">
                <a16:creationId xmlns:a16="http://schemas.microsoft.com/office/drawing/2014/main" id="{DC530979-D9B6-46C0-B250-07C6EA94E7F9}"/>
              </a:ext>
            </a:extLst>
          </p:cNvPr>
          <p:cNvSpPr txBox="1"/>
          <p:nvPr/>
        </p:nvSpPr>
        <p:spPr>
          <a:xfrm>
            <a:off x="8472991" y="1433570"/>
            <a:ext cx="1603288" cy="349593"/>
          </a:xfrm>
          <a:prstGeom prst="rect">
            <a:avLst/>
          </a:prstGeom>
          <a:solidFill>
            <a:srgbClr val="EBEBEB"/>
          </a:solidFill>
        </p:spPr>
        <p:txBody>
          <a:bodyPr wrap="square" lIns="0" tIns="0" rIns="0" bIns="0" anchor="ctr">
            <a:noAutofit/>
          </a:bodyPr>
          <a:lstStyle>
            <a:defPPr>
              <a:defRPr lang="en-US"/>
            </a:defPPr>
            <a:lvl1pPr marR="0" lvl="0" indent="0" algn="ctr" fontAlgn="auto">
              <a:lnSpc>
                <a:spcPct val="100000"/>
              </a:lnSpc>
              <a:spcBef>
                <a:spcPts val="0"/>
              </a:spcBef>
              <a:spcAft>
                <a:spcPts val="0"/>
              </a:spcAft>
              <a:buClrTx/>
              <a:buSzTx/>
              <a:buFontTx/>
              <a:buNone/>
              <a:tabLst/>
              <a:defRPr kumimoji="0" sz="800" b="0" i="0" u="none" strike="noStrike" kern="0" cap="none" spc="0" normalizeH="0" baseline="0">
                <a:ln>
                  <a:noFill/>
                </a:ln>
                <a:solidFill>
                  <a:srgbClr val="282828"/>
                </a:solidFill>
                <a:effectLst/>
                <a:uLnTx/>
                <a:uFillTx/>
                <a:latin typeface="+mj-lt"/>
                <a:cs typeface="Arial" charset="0"/>
              </a:defRPr>
            </a:lvl1pPr>
          </a:lstStyle>
          <a:p>
            <a:pPr defTabSz="914225"/>
            <a:r>
              <a:rPr lang="en-US" altLang="ja-JP" sz="900">
                <a:latin typeface="Segoe UI Semibold"/>
              </a:rPr>
              <a:t>Azure Resource Management</a:t>
            </a:r>
          </a:p>
        </p:txBody>
      </p:sp>
      <p:sp>
        <p:nvSpPr>
          <p:cNvPr id="31" name="Rectangle 30">
            <a:extLst>
              <a:ext uri="{FF2B5EF4-FFF2-40B4-BE49-F238E27FC236}">
                <a16:creationId xmlns:a16="http://schemas.microsoft.com/office/drawing/2014/main" id="{4DBF7F8F-CE4C-4BE3-855A-88167E816554}"/>
              </a:ext>
            </a:extLst>
          </p:cNvPr>
          <p:cNvSpPr/>
          <p:nvPr/>
        </p:nvSpPr>
        <p:spPr>
          <a:xfrm>
            <a:off x="9738504" y="3071164"/>
            <a:ext cx="1040412" cy="267601"/>
          </a:xfrm>
          <a:prstGeom prst="rect">
            <a:avLst/>
          </a:prstGeom>
          <a:solidFill>
            <a:schemeClr val="bg1"/>
          </a:solidFill>
        </p:spPr>
        <p:txBody>
          <a:bodyPr wrap="square" lIns="0" tIns="0" rIns="0" bIns="0" rtlCol="0" anchor="ctr">
            <a:noAutofit/>
          </a:bodyPr>
          <a:lstStyle/>
          <a:p>
            <a:pPr defTabSz="914225">
              <a:defRPr/>
            </a:pPr>
            <a:r>
              <a:rPr lang="en-US" sz="900" kern="0">
                <a:solidFill>
                  <a:srgbClr val="282828"/>
                </a:solidFill>
                <a:latin typeface="Segoe UI Semibold"/>
                <a:cs typeface="Arial" charset="0"/>
              </a:rPr>
              <a:t>Azure Key Vault</a:t>
            </a:r>
          </a:p>
        </p:txBody>
      </p:sp>
      <p:cxnSp>
        <p:nvCxnSpPr>
          <p:cNvPr id="95" name="Connector: Elbow 94">
            <a:extLst>
              <a:ext uri="{FF2B5EF4-FFF2-40B4-BE49-F238E27FC236}">
                <a16:creationId xmlns:a16="http://schemas.microsoft.com/office/drawing/2014/main" id="{C3F13156-3DF7-4FB0-8693-3CCFB1C446A4}"/>
              </a:ext>
            </a:extLst>
          </p:cNvPr>
          <p:cNvCxnSpPr>
            <a:cxnSpLocks/>
          </p:cNvCxnSpPr>
          <p:nvPr/>
        </p:nvCxnSpPr>
        <p:spPr>
          <a:xfrm>
            <a:off x="9979577" y="3638603"/>
            <a:ext cx="289370" cy="181806"/>
          </a:xfrm>
          <a:prstGeom prst="bentConnector3">
            <a:avLst>
              <a:gd name="adj1" fmla="val 162689"/>
            </a:avLst>
          </a:prstGeom>
          <a:ln w="3810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B4BEECE-7ABB-46DF-8997-52F4945345BA}"/>
              </a:ext>
            </a:extLst>
          </p:cNvPr>
          <p:cNvSpPr txBox="1"/>
          <p:nvPr/>
        </p:nvSpPr>
        <p:spPr>
          <a:xfrm>
            <a:off x="10164041" y="3374020"/>
            <a:ext cx="1576254" cy="253916"/>
          </a:xfrm>
          <a:prstGeom prst="rect">
            <a:avLst/>
          </a:prstGeom>
          <a:noFill/>
        </p:spPr>
        <p:txBody>
          <a:bodyPr wrap="square">
            <a:spAutoFit/>
          </a:bodyPr>
          <a:lstStyle/>
          <a:p>
            <a:pPr defTabSz="914225"/>
            <a:r>
              <a:rPr lang="en-US" sz="1050">
                <a:solidFill>
                  <a:srgbClr val="FF0000"/>
                </a:solidFill>
                <a:latin typeface="Segoe UI Semibold"/>
                <a:cs typeface="Arial" charset="0"/>
              </a:rPr>
              <a:t>crypto miner </a:t>
            </a:r>
          </a:p>
        </p:txBody>
      </p:sp>
      <p:grpSp>
        <p:nvGrpSpPr>
          <p:cNvPr id="56" name="Group 55">
            <a:extLst>
              <a:ext uri="{FF2B5EF4-FFF2-40B4-BE49-F238E27FC236}">
                <a16:creationId xmlns:a16="http://schemas.microsoft.com/office/drawing/2014/main" id="{D8571A16-5B6D-493D-B6F6-592FB44FE719}"/>
              </a:ext>
            </a:extLst>
          </p:cNvPr>
          <p:cNvGrpSpPr/>
          <p:nvPr/>
        </p:nvGrpSpPr>
        <p:grpSpPr>
          <a:xfrm>
            <a:off x="9849076" y="3569001"/>
            <a:ext cx="356801" cy="356801"/>
            <a:chOff x="9849608" y="3569021"/>
            <a:chExt cx="356852" cy="356852"/>
          </a:xfrm>
        </p:grpSpPr>
        <p:pic>
          <p:nvPicPr>
            <p:cNvPr id="19" name="Picture 108">
              <a:extLst>
                <a:ext uri="{FF2B5EF4-FFF2-40B4-BE49-F238E27FC236}">
                  <a16:creationId xmlns:a16="http://schemas.microsoft.com/office/drawing/2014/main" id="{3418EECD-AA30-4047-87F8-3945F7D5D0F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849608" y="3569021"/>
              <a:ext cx="356852" cy="356852"/>
            </a:xfrm>
            <a:prstGeom prst="rect">
              <a:avLst/>
            </a:prstGeom>
            <a:ln w="28575">
              <a:noFill/>
            </a:ln>
          </p:spPr>
        </p:pic>
        <p:sp>
          <p:nvSpPr>
            <p:cNvPr id="94" name="Freeform: Shape 93">
              <a:extLst>
                <a:ext uri="{FF2B5EF4-FFF2-40B4-BE49-F238E27FC236}">
                  <a16:creationId xmlns:a16="http://schemas.microsoft.com/office/drawing/2014/main" id="{08CFFD21-C4CB-47CA-96B7-FEF7186E0E4D}"/>
                </a:ext>
              </a:extLst>
            </p:cNvPr>
            <p:cNvSpPr/>
            <p:nvPr/>
          </p:nvSpPr>
          <p:spPr>
            <a:xfrm>
              <a:off x="9860413" y="3589852"/>
              <a:ext cx="335243" cy="311056"/>
            </a:xfrm>
            <a:custGeom>
              <a:avLst/>
              <a:gdLst>
                <a:gd name="connsiteX0" fmla="*/ 134811 w 335243"/>
                <a:gd name="connsiteY0" fmla="*/ 223627 h 311056"/>
                <a:gd name="connsiteX1" fmla="*/ 200631 w 335243"/>
                <a:gd name="connsiteY1" fmla="*/ 223627 h 311056"/>
                <a:gd name="connsiteX2" fmla="*/ 234928 w 335243"/>
                <a:gd name="connsiteY2" fmla="*/ 291231 h 311056"/>
                <a:gd name="connsiteX3" fmla="*/ 251581 w 335243"/>
                <a:gd name="connsiteY3" fmla="*/ 311056 h 311056"/>
                <a:gd name="connsiteX4" fmla="*/ 83861 w 335243"/>
                <a:gd name="connsiteY4" fmla="*/ 311056 h 311056"/>
                <a:gd name="connsiteX5" fmla="*/ 100514 w 335243"/>
                <a:gd name="connsiteY5" fmla="*/ 291231 h 311056"/>
                <a:gd name="connsiteX6" fmla="*/ 134811 w 335243"/>
                <a:gd name="connsiteY6" fmla="*/ 223627 h 311056"/>
                <a:gd name="connsiteX7" fmla="*/ 0 w 335243"/>
                <a:gd name="connsiteY7" fmla="*/ 0 h 311056"/>
                <a:gd name="connsiteX8" fmla="*/ 11102 w 335243"/>
                <a:gd name="connsiteY8" fmla="*/ 0 h 311056"/>
                <a:gd name="connsiteX9" fmla="*/ 324141 w 335243"/>
                <a:gd name="connsiteY9" fmla="*/ 0 h 311056"/>
                <a:gd name="connsiteX10" fmla="*/ 335243 w 335243"/>
                <a:gd name="connsiteY10" fmla="*/ 0 h 311056"/>
                <a:gd name="connsiteX11" fmla="*/ 335243 w 335243"/>
                <a:gd name="connsiteY11" fmla="*/ 223429 h 311056"/>
                <a:gd name="connsiteX12" fmla="*/ 324141 w 335243"/>
                <a:gd name="connsiteY12" fmla="*/ 223429 h 311056"/>
                <a:gd name="connsiteX13" fmla="*/ 11102 w 335243"/>
                <a:gd name="connsiteY13" fmla="*/ 223429 h 311056"/>
                <a:gd name="connsiteX14" fmla="*/ 0 w 335243"/>
                <a:gd name="connsiteY14" fmla="*/ 223429 h 3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43" h="311056">
                  <a:moveTo>
                    <a:pt x="134811" y="223627"/>
                  </a:moveTo>
                  <a:lnTo>
                    <a:pt x="200631" y="223627"/>
                  </a:lnTo>
                  <a:cubicBezTo>
                    <a:pt x="200432" y="262088"/>
                    <a:pt x="201820" y="286076"/>
                    <a:pt x="234928" y="291231"/>
                  </a:cubicBezTo>
                  <a:cubicBezTo>
                    <a:pt x="244624" y="292801"/>
                    <a:pt x="251708" y="301234"/>
                    <a:pt x="251581" y="311056"/>
                  </a:cubicBezTo>
                  <a:lnTo>
                    <a:pt x="83861" y="311056"/>
                  </a:lnTo>
                  <a:cubicBezTo>
                    <a:pt x="83734" y="301234"/>
                    <a:pt x="90818" y="292801"/>
                    <a:pt x="100514" y="291231"/>
                  </a:cubicBezTo>
                  <a:cubicBezTo>
                    <a:pt x="133622" y="286076"/>
                    <a:pt x="134811" y="262088"/>
                    <a:pt x="134811" y="223627"/>
                  </a:cubicBezTo>
                  <a:close/>
                  <a:moveTo>
                    <a:pt x="0" y="0"/>
                  </a:moveTo>
                  <a:cubicBezTo>
                    <a:pt x="0" y="0"/>
                    <a:pt x="4971" y="0"/>
                    <a:pt x="11102" y="0"/>
                  </a:cubicBezTo>
                  <a:lnTo>
                    <a:pt x="324141" y="0"/>
                  </a:lnTo>
                  <a:cubicBezTo>
                    <a:pt x="330272" y="0"/>
                    <a:pt x="335243" y="0"/>
                    <a:pt x="335243" y="0"/>
                  </a:cubicBezTo>
                  <a:lnTo>
                    <a:pt x="335243" y="223429"/>
                  </a:lnTo>
                  <a:cubicBezTo>
                    <a:pt x="335243" y="223429"/>
                    <a:pt x="330272" y="223429"/>
                    <a:pt x="324141" y="223429"/>
                  </a:cubicBezTo>
                  <a:lnTo>
                    <a:pt x="11102" y="223429"/>
                  </a:lnTo>
                  <a:cubicBezTo>
                    <a:pt x="4971" y="223429"/>
                    <a:pt x="0" y="223429"/>
                    <a:pt x="0" y="223429"/>
                  </a:cubicBezTo>
                  <a:close/>
                </a:path>
              </a:pathLst>
            </a:custGeom>
            <a:solidFill>
              <a:srgbClr val="FF0000">
                <a:alpha val="48000"/>
              </a:srgbClr>
            </a:solidFill>
            <a:ln w="19579" cap="flat">
              <a:noFill/>
              <a:prstDash val="solid"/>
              <a:miter/>
            </a:ln>
          </p:spPr>
          <p:txBody>
            <a:bodyPr rtlCol="0" anchor="ctr"/>
            <a:lstStyle/>
            <a:p>
              <a:pPr defTabSz="914225"/>
              <a:endParaRPr lang="en-US" sz="1800">
                <a:solidFill>
                  <a:srgbClr val="000000"/>
                </a:solidFill>
                <a:latin typeface="Segoe UI"/>
              </a:endParaRPr>
            </a:p>
          </p:txBody>
        </p:sp>
      </p:grpSp>
      <p:sp>
        <p:nvSpPr>
          <p:cNvPr id="4" name="Rectangle 3">
            <a:extLst>
              <a:ext uri="{FF2B5EF4-FFF2-40B4-BE49-F238E27FC236}">
                <a16:creationId xmlns:a16="http://schemas.microsoft.com/office/drawing/2014/main" id="{3FA6F6FF-B15C-3B55-3F45-1B105F2DA726}"/>
              </a:ext>
            </a:extLst>
          </p:cNvPr>
          <p:cNvSpPr/>
          <p:nvPr/>
        </p:nvSpPr>
        <p:spPr bwMode="auto">
          <a:xfrm>
            <a:off x="173520" y="6295826"/>
            <a:ext cx="1524000" cy="432140"/>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96328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 presetClass="entr" presetSubtype="0" fill="hold"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59-94F3-2345-BA64-8C9E978C76CB}"/>
              </a:ext>
            </a:extLst>
          </p:cNvPr>
          <p:cNvSpPr>
            <a:spLocks noGrp="1"/>
          </p:cNvSpPr>
          <p:nvPr>
            <p:ph type="title"/>
          </p:nvPr>
        </p:nvSpPr>
        <p:spPr/>
        <p:txBody>
          <a:bodyPr/>
          <a:lstStyle/>
          <a:p>
            <a:r>
              <a:rPr lang="en-US" dirty="0"/>
              <a:t>Defender for Storage</a:t>
            </a:r>
          </a:p>
        </p:txBody>
      </p:sp>
    </p:spTree>
    <p:extLst>
      <p:ext uri="{BB962C8B-B14F-4D97-AF65-F5344CB8AC3E}">
        <p14:creationId xmlns:p14="http://schemas.microsoft.com/office/powerpoint/2010/main" val="315351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3704-A30D-46C6-9603-4BBC92786898}"/>
              </a:ext>
            </a:extLst>
          </p:cNvPr>
          <p:cNvSpPr>
            <a:spLocks noGrp="1"/>
          </p:cNvSpPr>
          <p:nvPr>
            <p:ph type="title"/>
          </p:nvPr>
        </p:nvSpPr>
        <p:spPr>
          <a:xfrm>
            <a:off x="589044" y="498374"/>
            <a:ext cx="11016957" cy="492443"/>
          </a:xfrm>
        </p:spPr>
        <p:txBody>
          <a:bodyPr/>
          <a:lstStyle/>
          <a:p>
            <a:r>
              <a:rPr lang="en-US" sz="3200">
                <a:solidFill>
                  <a:schemeClr val="tx1"/>
                </a:solidFill>
              </a:rPr>
              <a:t>Microsoft Defender for Storage – Detections Suite</a:t>
            </a:r>
          </a:p>
        </p:txBody>
      </p:sp>
      <p:grpSp>
        <p:nvGrpSpPr>
          <p:cNvPr id="7" name="Group 6">
            <a:extLst>
              <a:ext uri="{FF2B5EF4-FFF2-40B4-BE49-F238E27FC236}">
                <a16:creationId xmlns:a16="http://schemas.microsoft.com/office/drawing/2014/main" id="{41F275A1-4358-4917-968D-005A89FB326D}"/>
              </a:ext>
              <a:ext uri="{C183D7F6-B498-43B3-948B-1728B52AA6E4}">
                <adec:decorative xmlns:adec="http://schemas.microsoft.com/office/drawing/2017/decorative" val="1"/>
              </a:ext>
            </a:extLst>
          </p:cNvPr>
          <p:cNvGrpSpPr/>
          <p:nvPr/>
        </p:nvGrpSpPr>
        <p:grpSpPr>
          <a:xfrm>
            <a:off x="1268746" y="1690431"/>
            <a:ext cx="1629045" cy="1629044"/>
            <a:chOff x="1344458" y="2707283"/>
            <a:chExt cx="1661946" cy="1661945"/>
          </a:xfrm>
        </p:grpSpPr>
        <p:sp>
          <p:nvSpPr>
            <p:cNvPr id="50" name="Oval 49">
              <a:extLst>
                <a:ext uri="{FF2B5EF4-FFF2-40B4-BE49-F238E27FC236}">
                  <a16:creationId xmlns:a16="http://schemas.microsoft.com/office/drawing/2014/main" id="{EE97AB84-9F40-46D7-B4FA-815D0C395936}"/>
                </a:ext>
              </a:extLst>
            </p:cNvPr>
            <p:cNvSpPr/>
            <p:nvPr/>
          </p:nvSpPr>
          <p:spPr bwMode="auto">
            <a:xfrm>
              <a:off x="1344458" y="2707283"/>
              <a:ext cx="1661946" cy="1661945"/>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grpSp>
          <p:nvGrpSpPr>
            <p:cNvPr id="18" name="Group 10">
              <a:extLst>
                <a:ext uri="{FF2B5EF4-FFF2-40B4-BE49-F238E27FC236}">
                  <a16:creationId xmlns:a16="http://schemas.microsoft.com/office/drawing/2014/main" id="{DDE4FAD8-CBDB-4D85-8FD3-365529CE9A00}"/>
                </a:ext>
                <a:ext uri="{C183D7F6-B498-43B3-948B-1728B52AA6E4}">
                  <adec:decorative xmlns:adec="http://schemas.microsoft.com/office/drawing/2017/decorative" val="1"/>
                </a:ext>
              </a:extLst>
            </p:cNvPr>
            <p:cNvGrpSpPr>
              <a:grpSpLocks noChangeAspect="1"/>
            </p:cNvGrpSpPr>
            <p:nvPr/>
          </p:nvGrpSpPr>
          <p:grpSpPr bwMode="auto">
            <a:xfrm>
              <a:off x="1757360" y="3059105"/>
              <a:ext cx="755648" cy="754060"/>
              <a:chOff x="1107" y="1927"/>
              <a:chExt cx="476" cy="475"/>
            </a:xfrm>
            <a:solidFill>
              <a:schemeClr val="accent1"/>
            </a:solidFill>
          </p:grpSpPr>
          <p:sp>
            <p:nvSpPr>
              <p:cNvPr id="22" name="Freeform 11">
                <a:extLst>
                  <a:ext uri="{FF2B5EF4-FFF2-40B4-BE49-F238E27FC236}">
                    <a16:creationId xmlns:a16="http://schemas.microsoft.com/office/drawing/2014/main" id="{A915A23F-2F23-4BF0-A185-0F1ED860C4B0}"/>
                  </a:ext>
                </a:extLst>
              </p:cNvPr>
              <p:cNvSpPr>
                <a:spLocks/>
              </p:cNvSpPr>
              <p:nvPr/>
            </p:nvSpPr>
            <p:spPr bwMode="auto">
              <a:xfrm>
                <a:off x="1107" y="1927"/>
                <a:ext cx="119" cy="117"/>
              </a:xfrm>
              <a:custGeom>
                <a:avLst/>
                <a:gdLst>
                  <a:gd name="T0" fmla="*/ 0 w 106"/>
                  <a:gd name="T1" fmla="*/ 0 h 105"/>
                  <a:gd name="T2" fmla="*/ 0 w 106"/>
                  <a:gd name="T3" fmla="*/ 0 h 105"/>
                  <a:gd name="T4" fmla="*/ 0 w 106"/>
                  <a:gd name="T5" fmla="*/ 105 h 105"/>
                  <a:gd name="T6" fmla="*/ 26 w 106"/>
                  <a:gd name="T7" fmla="*/ 105 h 105"/>
                  <a:gd name="T8" fmla="*/ 26 w 106"/>
                  <a:gd name="T9" fmla="*/ 26 h 105"/>
                  <a:gd name="T10" fmla="*/ 106 w 106"/>
                  <a:gd name="T11" fmla="*/ 26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105"/>
                    </a:lnTo>
                    <a:lnTo>
                      <a:pt x="26" y="105"/>
                    </a:lnTo>
                    <a:lnTo>
                      <a:pt x="26" y="26"/>
                    </a:lnTo>
                    <a:lnTo>
                      <a:pt x="106" y="26"/>
                    </a:lnTo>
                    <a:lnTo>
                      <a:pt x="10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28" name="Freeform 12">
                <a:extLst>
                  <a:ext uri="{FF2B5EF4-FFF2-40B4-BE49-F238E27FC236}">
                    <a16:creationId xmlns:a16="http://schemas.microsoft.com/office/drawing/2014/main" id="{C6ACD8F7-2E8B-425D-861D-44C34FA5787A}"/>
                  </a:ext>
                </a:extLst>
              </p:cNvPr>
              <p:cNvSpPr>
                <a:spLocks/>
              </p:cNvSpPr>
              <p:nvPr/>
            </p:nvSpPr>
            <p:spPr bwMode="auto">
              <a:xfrm>
                <a:off x="1107" y="2283"/>
                <a:ext cx="119" cy="119"/>
              </a:xfrm>
              <a:custGeom>
                <a:avLst/>
                <a:gdLst>
                  <a:gd name="T0" fmla="*/ 0 w 106"/>
                  <a:gd name="T1" fmla="*/ 0 h 106"/>
                  <a:gd name="T2" fmla="*/ 0 w 106"/>
                  <a:gd name="T3" fmla="*/ 0 h 106"/>
                  <a:gd name="T4" fmla="*/ 0 w 106"/>
                  <a:gd name="T5" fmla="*/ 106 h 106"/>
                  <a:gd name="T6" fmla="*/ 106 w 106"/>
                  <a:gd name="T7" fmla="*/ 106 h 106"/>
                  <a:gd name="T8" fmla="*/ 106 w 106"/>
                  <a:gd name="T9" fmla="*/ 80 h 106"/>
                  <a:gd name="T10" fmla="*/ 26 w 106"/>
                  <a:gd name="T11" fmla="*/ 80 h 106"/>
                  <a:gd name="T12" fmla="*/ 26 w 106"/>
                  <a:gd name="T13" fmla="*/ 0 h 106"/>
                  <a:gd name="T14" fmla="*/ 0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0" y="0"/>
                    </a:moveTo>
                    <a:lnTo>
                      <a:pt x="0" y="0"/>
                    </a:lnTo>
                    <a:lnTo>
                      <a:pt x="0" y="106"/>
                    </a:lnTo>
                    <a:lnTo>
                      <a:pt x="106" y="106"/>
                    </a:lnTo>
                    <a:lnTo>
                      <a:pt x="106" y="80"/>
                    </a:lnTo>
                    <a:lnTo>
                      <a:pt x="26" y="80"/>
                    </a:lnTo>
                    <a:lnTo>
                      <a:pt x="2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29" name="Freeform 13">
                <a:extLst>
                  <a:ext uri="{FF2B5EF4-FFF2-40B4-BE49-F238E27FC236}">
                    <a16:creationId xmlns:a16="http://schemas.microsoft.com/office/drawing/2014/main" id="{02EDFD97-80A9-4ABD-9386-84EE5381DBE7}"/>
                  </a:ext>
                </a:extLst>
              </p:cNvPr>
              <p:cNvSpPr>
                <a:spLocks/>
              </p:cNvSpPr>
              <p:nvPr/>
            </p:nvSpPr>
            <p:spPr bwMode="auto">
              <a:xfrm>
                <a:off x="1465" y="1927"/>
                <a:ext cx="118" cy="117"/>
              </a:xfrm>
              <a:custGeom>
                <a:avLst/>
                <a:gdLst>
                  <a:gd name="T0" fmla="*/ 0 w 106"/>
                  <a:gd name="T1" fmla="*/ 0 h 105"/>
                  <a:gd name="T2" fmla="*/ 0 w 106"/>
                  <a:gd name="T3" fmla="*/ 0 h 105"/>
                  <a:gd name="T4" fmla="*/ 0 w 106"/>
                  <a:gd name="T5" fmla="*/ 26 h 105"/>
                  <a:gd name="T6" fmla="*/ 79 w 106"/>
                  <a:gd name="T7" fmla="*/ 26 h 105"/>
                  <a:gd name="T8" fmla="*/ 79 w 106"/>
                  <a:gd name="T9" fmla="*/ 105 h 105"/>
                  <a:gd name="T10" fmla="*/ 106 w 106"/>
                  <a:gd name="T11" fmla="*/ 105 h 105"/>
                  <a:gd name="T12" fmla="*/ 106 w 106"/>
                  <a:gd name="T13" fmla="*/ 0 h 105"/>
                  <a:gd name="T14" fmla="*/ 0 w 106"/>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0"/>
                    </a:moveTo>
                    <a:lnTo>
                      <a:pt x="0" y="0"/>
                    </a:lnTo>
                    <a:lnTo>
                      <a:pt x="0" y="26"/>
                    </a:lnTo>
                    <a:lnTo>
                      <a:pt x="79" y="26"/>
                    </a:lnTo>
                    <a:lnTo>
                      <a:pt x="79" y="105"/>
                    </a:lnTo>
                    <a:lnTo>
                      <a:pt x="106" y="105"/>
                    </a:lnTo>
                    <a:lnTo>
                      <a:pt x="106" y="0"/>
                    </a:lnTo>
                    <a:lnTo>
                      <a:pt x="0"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0" name="Freeform 14">
                <a:extLst>
                  <a:ext uri="{FF2B5EF4-FFF2-40B4-BE49-F238E27FC236}">
                    <a16:creationId xmlns:a16="http://schemas.microsoft.com/office/drawing/2014/main" id="{260794AC-7227-487E-B6DD-32FD3673E528}"/>
                  </a:ext>
                </a:extLst>
              </p:cNvPr>
              <p:cNvSpPr>
                <a:spLocks/>
              </p:cNvSpPr>
              <p:nvPr/>
            </p:nvSpPr>
            <p:spPr bwMode="auto">
              <a:xfrm>
                <a:off x="1465" y="2283"/>
                <a:ext cx="118" cy="119"/>
              </a:xfrm>
              <a:custGeom>
                <a:avLst/>
                <a:gdLst>
                  <a:gd name="T0" fmla="*/ 79 w 106"/>
                  <a:gd name="T1" fmla="*/ 0 h 106"/>
                  <a:gd name="T2" fmla="*/ 79 w 106"/>
                  <a:gd name="T3" fmla="*/ 0 h 106"/>
                  <a:gd name="T4" fmla="*/ 79 w 106"/>
                  <a:gd name="T5" fmla="*/ 80 h 106"/>
                  <a:gd name="T6" fmla="*/ 0 w 106"/>
                  <a:gd name="T7" fmla="*/ 80 h 106"/>
                  <a:gd name="T8" fmla="*/ 0 w 106"/>
                  <a:gd name="T9" fmla="*/ 106 h 106"/>
                  <a:gd name="T10" fmla="*/ 106 w 106"/>
                  <a:gd name="T11" fmla="*/ 106 h 106"/>
                  <a:gd name="T12" fmla="*/ 106 w 106"/>
                  <a:gd name="T13" fmla="*/ 0 h 106"/>
                  <a:gd name="T14" fmla="*/ 79 w 10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79" y="0"/>
                    </a:moveTo>
                    <a:lnTo>
                      <a:pt x="79" y="0"/>
                    </a:lnTo>
                    <a:lnTo>
                      <a:pt x="79" y="80"/>
                    </a:lnTo>
                    <a:lnTo>
                      <a:pt x="0" y="80"/>
                    </a:lnTo>
                    <a:lnTo>
                      <a:pt x="0" y="106"/>
                    </a:lnTo>
                    <a:lnTo>
                      <a:pt x="106" y="106"/>
                    </a:lnTo>
                    <a:lnTo>
                      <a:pt x="106" y="0"/>
                    </a:lnTo>
                    <a:lnTo>
                      <a:pt x="79" y="0"/>
                    </a:lnTo>
                    <a:close/>
                  </a:path>
                </a:pathLst>
              </a:custGeom>
              <a:grp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1" name="Freeform 15">
                <a:extLst>
                  <a:ext uri="{FF2B5EF4-FFF2-40B4-BE49-F238E27FC236}">
                    <a16:creationId xmlns:a16="http://schemas.microsoft.com/office/drawing/2014/main" id="{121578A4-73B9-4198-BCBD-735348AA7947}"/>
                  </a:ext>
                </a:extLst>
              </p:cNvPr>
              <p:cNvSpPr>
                <a:spLocks/>
              </p:cNvSpPr>
              <p:nvPr/>
            </p:nvSpPr>
            <p:spPr bwMode="auto">
              <a:xfrm>
                <a:off x="1284" y="2045"/>
                <a:ext cx="120" cy="121"/>
              </a:xfrm>
              <a:custGeom>
                <a:avLst/>
                <a:gdLst>
                  <a:gd name="T0" fmla="*/ 4 w 108"/>
                  <a:gd name="T1" fmla="*/ 75 h 108"/>
                  <a:gd name="T2" fmla="*/ 4 w 108"/>
                  <a:gd name="T3" fmla="*/ 75 h 108"/>
                  <a:gd name="T4" fmla="*/ 0 w 108"/>
                  <a:gd name="T5" fmla="*/ 54 h 108"/>
                  <a:gd name="T6" fmla="*/ 4 w 108"/>
                  <a:gd name="T7" fmla="*/ 33 h 108"/>
                  <a:gd name="T8" fmla="*/ 16 w 108"/>
                  <a:gd name="T9" fmla="*/ 16 h 108"/>
                  <a:gd name="T10" fmla="*/ 33 w 108"/>
                  <a:gd name="T11" fmla="*/ 4 h 108"/>
                  <a:gd name="T12" fmla="*/ 54 w 108"/>
                  <a:gd name="T13" fmla="*/ 0 h 108"/>
                  <a:gd name="T14" fmla="*/ 75 w 108"/>
                  <a:gd name="T15" fmla="*/ 4 h 108"/>
                  <a:gd name="T16" fmla="*/ 92 w 108"/>
                  <a:gd name="T17" fmla="*/ 16 h 108"/>
                  <a:gd name="T18" fmla="*/ 104 w 108"/>
                  <a:gd name="T19" fmla="*/ 33 h 108"/>
                  <a:gd name="T20" fmla="*/ 108 w 108"/>
                  <a:gd name="T21" fmla="*/ 54 h 108"/>
                  <a:gd name="T22" fmla="*/ 104 w 108"/>
                  <a:gd name="T23" fmla="*/ 75 h 108"/>
                  <a:gd name="T24" fmla="*/ 92 w 108"/>
                  <a:gd name="T25" fmla="*/ 92 h 108"/>
                  <a:gd name="T26" fmla="*/ 75 w 108"/>
                  <a:gd name="T27" fmla="*/ 104 h 108"/>
                  <a:gd name="T28" fmla="*/ 54 w 108"/>
                  <a:gd name="T29" fmla="*/ 108 h 108"/>
                  <a:gd name="T30" fmla="*/ 33 w 108"/>
                  <a:gd name="T31" fmla="*/ 104 h 108"/>
                  <a:gd name="T32" fmla="*/ 16 w 108"/>
                  <a:gd name="T33" fmla="*/ 92 h 108"/>
                  <a:gd name="T34" fmla="*/ 4 w 108"/>
                  <a:gd name="T35" fmla="*/ 7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4" y="75"/>
                    </a:moveTo>
                    <a:lnTo>
                      <a:pt x="4" y="75"/>
                    </a:lnTo>
                    <a:cubicBezTo>
                      <a:pt x="1" y="68"/>
                      <a:pt x="0" y="61"/>
                      <a:pt x="0" y="54"/>
                    </a:cubicBezTo>
                    <a:cubicBezTo>
                      <a:pt x="0" y="46"/>
                      <a:pt x="1" y="39"/>
                      <a:pt x="4" y="33"/>
                    </a:cubicBezTo>
                    <a:cubicBezTo>
                      <a:pt x="7" y="26"/>
                      <a:pt x="11" y="20"/>
                      <a:pt x="16" y="16"/>
                    </a:cubicBezTo>
                    <a:cubicBezTo>
                      <a:pt x="20" y="11"/>
                      <a:pt x="26" y="7"/>
                      <a:pt x="33" y="4"/>
                    </a:cubicBezTo>
                    <a:cubicBezTo>
                      <a:pt x="39" y="1"/>
                      <a:pt x="46" y="0"/>
                      <a:pt x="54" y="0"/>
                    </a:cubicBezTo>
                    <a:cubicBezTo>
                      <a:pt x="61" y="0"/>
                      <a:pt x="68" y="1"/>
                      <a:pt x="75" y="4"/>
                    </a:cubicBezTo>
                    <a:cubicBezTo>
                      <a:pt x="81" y="7"/>
                      <a:pt x="87" y="11"/>
                      <a:pt x="92" y="16"/>
                    </a:cubicBezTo>
                    <a:cubicBezTo>
                      <a:pt x="97" y="20"/>
                      <a:pt x="101" y="26"/>
                      <a:pt x="104" y="33"/>
                    </a:cubicBezTo>
                    <a:cubicBezTo>
                      <a:pt x="106" y="39"/>
                      <a:pt x="108" y="46"/>
                      <a:pt x="108" y="54"/>
                    </a:cubicBezTo>
                    <a:cubicBezTo>
                      <a:pt x="108" y="61"/>
                      <a:pt x="106" y="68"/>
                      <a:pt x="104" y="75"/>
                    </a:cubicBezTo>
                    <a:cubicBezTo>
                      <a:pt x="101" y="81"/>
                      <a:pt x="97" y="87"/>
                      <a:pt x="92" y="92"/>
                    </a:cubicBezTo>
                    <a:cubicBezTo>
                      <a:pt x="87" y="97"/>
                      <a:pt x="81" y="101"/>
                      <a:pt x="75" y="104"/>
                    </a:cubicBezTo>
                    <a:cubicBezTo>
                      <a:pt x="68" y="106"/>
                      <a:pt x="61" y="108"/>
                      <a:pt x="54" y="108"/>
                    </a:cubicBezTo>
                    <a:cubicBezTo>
                      <a:pt x="46" y="108"/>
                      <a:pt x="39" y="106"/>
                      <a:pt x="33" y="104"/>
                    </a:cubicBezTo>
                    <a:cubicBezTo>
                      <a:pt x="26" y="101"/>
                      <a:pt x="20" y="97"/>
                      <a:pt x="16" y="92"/>
                    </a:cubicBezTo>
                    <a:cubicBezTo>
                      <a:pt x="11" y="87"/>
                      <a:pt x="7" y="81"/>
                      <a:pt x="4" y="75"/>
                    </a:cubicBez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sp>
            <p:nvSpPr>
              <p:cNvPr id="35" name="Freeform 16">
                <a:extLst>
                  <a:ext uri="{FF2B5EF4-FFF2-40B4-BE49-F238E27FC236}">
                    <a16:creationId xmlns:a16="http://schemas.microsoft.com/office/drawing/2014/main" id="{6537338F-72CE-4D05-9069-34058FC7207E}"/>
                  </a:ext>
                </a:extLst>
              </p:cNvPr>
              <p:cNvSpPr>
                <a:spLocks/>
              </p:cNvSpPr>
              <p:nvPr/>
            </p:nvSpPr>
            <p:spPr bwMode="auto">
              <a:xfrm>
                <a:off x="1253" y="2196"/>
                <a:ext cx="182" cy="86"/>
              </a:xfrm>
              <a:custGeom>
                <a:avLst/>
                <a:gdLst>
                  <a:gd name="T0" fmla="*/ 0 w 162"/>
                  <a:gd name="T1" fmla="*/ 77 h 77"/>
                  <a:gd name="T2" fmla="*/ 0 w 162"/>
                  <a:gd name="T3" fmla="*/ 77 h 77"/>
                  <a:gd name="T4" fmla="*/ 6 w 162"/>
                  <a:gd name="T5" fmla="*/ 49 h 77"/>
                  <a:gd name="T6" fmla="*/ 23 w 162"/>
                  <a:gd name="T7" fmla="*/ 24 h 77"/>
                  <a:gd name="T8" fmla="*/ 49 w 162"/>
                  <a:gd name="T9" fmla="*/ 6 h 77"/>
                  <a:gd name="T10" fmla="*/ 81 w 162"/>
                  <a:gd name="T11" fmla="*/ 0 h 77"/>
                  <a:gd name="T12" fmla="*/ 113 w 162"/>
                  <a:gd name="T13" fmla="*/ 6 h 77"/>
                  <a:gd name="T14" fmla="*/ 139 w 162"/>
                  <a:gd name="T15" fmla="*/ 23 h 77"/>
                  <a:gd name="T16" fmla="*/ 156 w 162"/>
                  <a:gd name="T17" fmla="*/ 49 h 77"/>
                  <a:gd name="T18" fmla="*/ 162 w 162"/>
                  <a:gd name="T19" fmla="*/ 77 h 77"/>
                  <a:gd name="T20" fmla="*/ 0 w 162"/>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0" y="77"/>
                    </a:moveTo>
                    <a:lnTo>
                      <a:pt x="0" y="77"/>
                    </a:lnTo>
                    <a:cubicBezTo>
                      <a:pt x="0" y="67"/>
                      <a:pt x="2" y="58"/>
                      <a:pt x="6" y="49"/>
                    </a:cubicBezTo>
                    <a:cubicBezTo>
                      <a:pt x="10" y="39"/>
                      <a:pt x="16" y="31"/>
                      <a:pt x="23" y="24"/>
                    </a:cubicBezTo>
                    <a:cubicBezTo>
                      <a:pt x="30" y="16"/>
                      <a:pt x="39" y="11"/>
                      <a:pt x="49" y="6"/>
                    </a:cubicBezTo>
                    <a:cubicBezTo>
                      <a:pt x="59" y="2"/>
                      <a:pt x="69" y="0"/>
                      <a:pt x="81" y="0"/>
                    </a:cubicBezTo>
                    <a:cubicBezTo>
                      <a:pt x="92" y="0"/>
                      <a:pt x="103" y="2"/>
                      <a:pt x="113" y="6"/>
                    </a:cubicBezTo>
                    <a:cubicBezTo>
                      <a:pt x="123" y="10"/>
                      <a:pt x="131" y="16"/>
                      <a:pt x="139" y="23"/>
                    </a:cubicBezTo>
                    <a:cubicBezTo>
                      <a:pt x="146" y="31"/>
                      <a:pt x="152" y="39"/>
                      <a:pt x="156" y="49"/>
                    </a:cubicBezTo>
                    <a:cubicBezTo>
                      <a:pt x="159" y="58"/>
                      <a:pt x="161" y="67"/>
                      <a:pt x="162" y="77"/>
                    </a:cubicBezTo>
                    <a:lnTo>
                      <a:pt x="0" y="77"/>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endParaRPr lang="en-US" sz="1730">
                  <a:solidFill>
                    <a:srgbClr val="333333"/>
                  </a:solidFill>
                  <a:latin typeface="Segoe Pro Display"/>
                </a:endParaRPr>
              </a:p>
            </p:txBody>
          </p:sp>
        </p:grpSp>
        <p:sp>
          <p:nvSpPr>
            <p:cNvPr id="11" name="Flowchart: Delay 10">
              <a:extLst>
                <a:ext uri="{FF2B5EF4-FFF2-40B4-BE49-F238E27FC236}">
                  <a16:creationId xmlns:a16="http://schemas.microsoft.com/office/drawing/2014/main" id="{2859AF44-2254-49CC-BEE2-14BB35EA5ADE}"/>
                </a:ext>
              </a:extLst>
            </p:cNvPr>
            <p:cNvSpPr/>
            <p:nvPr/>
          </p:nvSpPr>
          <p:spPr bwMode="auto">
            <a:xfrm rot="16200000">
              <a:off x="2217811" y="3585276"/>
              <a:ext cx="419009" cy="294321"/>
            </a:xfrm>
            <a:prstGeom prst="flowChartDelay">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4" name="Group 4">
              <a:extLst>
                <a:ext uri="{FF2B5EF4-FFF2-40B4-BE49-F238E27FC236}">
                  <a16:creationId xmlns:a16="http://schemas.microsoft.com/office/drawing/2014/main" id="{95E77D3C-112C-4527-9CB3-5372DC19C0B0}"/>
                </a:ext>
                <a:ext uri="{C183D7F6-B498-43B3-948B-1728B52AA6E4}">
                  <adec:decorative xmlns:adec="http://schemas.microsoft.com/office/drawing/2017/decorative" val="1"/>
                </a:ext>
              </a:extLst>
            </p:cNvPr>
            <p:cNvGrpSpPr>
              <a:grpSpLocks noChangeAspect="1"/>
            </p:cNvGrpSpPr>
            <p:nvPr/>
          </p:nvGrpSpPr>
          <p:grpSpPr bwMode="auto">
            <a:xfrm>
              <a:off x="2298747" y="3621902"/>
              <a:ext cx="294321" cy="388977"/>
              <a:chOff x="4171" y="796"/>
              <a:chExt cx="199" cy="263"/>
            </a:xfrm>
          </p:grpSpPr>
          <p:sp>
            <p:nvSpPr>
              <p:cNvPr id="25" name="Freeform 5">
                <a:extLst>
                  <a:ext uri="{FF2B5EF4-FFF2-40B4-BE49-F238E27FC236}">
                    <a16:creationId xmlns:a16="http://schemas.microsoft.com/office/drawing/2014/main" id="{5988CB92-B8BC-424C-914D-EDC3D3F79EB1}"/>
                  </a:ext>
                </a:extLst>
              </p:cNvPr>
              <p:cNvSpPr>
                <a:spLocks noEditPoints="1"/>
              </p:cNvSpPr>
              <p:nvPr/>
            </p:nvSpPr>
            <p:spPr bwMode="auto">
              <a:xfrm>
                <a:off x="4171" y="796"/>
                <a:ext cx="199" cy="116"/>
              </a:xfrm>
              <a:custGeom>
                <a:avLst/>
                <a:gdLst>
                  <a:gd name="T0" fmla="*/ 80 w 320"/>
                  <a:gd name="T1" fmla="*/ 186 h 186"/>
                  <a:gd name="T2" fmla="*/ 80 w 320"/>
                  <a:gd name="T3" fmla="*/ 186 h 186"/>
                  <a:gd name="T4" fmla="*/ 240 w 320"/>
                  <a:gd name="T5" fmla="*/ 186 h 186"/>
                  <a:gd name="T6" fmla="*/ 240 w 320"/>
                  <a:gd name="T7" fmla="*/ 108 h 186"/>
                  <a:gd name="T8" fmla="*/ 234 w 320"/>
                  <a:gd name="T9" fmla="*/ 76 h 186"/>
                  <a:gd name="T10" fmla="*/ 217 w 320"/>
                  <a:gd name="T11" fmla="*/ 50 h 186"/>
                  <a:gd name="T12" fmla="*/ 192 w 320"/>
                  <a:gd name="T13" fmla="*/ 32 h 186"/>
                  <a:gd name="T14" fmla="*/ 160 w 320"/>
                  <a:gd name="T15" fmla="*/ 26 h 186"/>
                  <a:gd name="T16" fmla="*/ 128 w 320"/>
                  <a:gd name="T17" fmla="*/ 32 h 186"/>
                  <a:gd name="T18" fmla="*/ 103 w 320"/>
                  <a:gd name="T19" fmla="*/ 50 h 186"/>
                  <a:gd name="T20" fmla="*/ 86 w 320"/>
                  <a:gd name="T21" fmla="*/ 76 h 186"/>
                  <a:gd name="T22" fmla="*/ 80 w 320"/>
                  <a:gd name="T23" fmla="*/ 108 h 186"/>
                  <a:gd name="T24" fmla="*/ 80 w 320"/>
                  <a:gd name="T25" fmla="*/ 186 h 186"/>
                  <a:gd name="T26" fmla="*/ 0 w 320"/>
                  <a:gd name="T27" fmla="*/ 186 h 186"/>
                  <a:gd name="T28" fmla="*/ 0 w 320"/>
                  <a:gd name="T29" fmla="*/ 186 h 186"/>
                  <a:gd name="T30" fmla="*/ 53 w 320"/>
                  <a:gd name="T31" fmla="*/ 186 h 186"/>
                  <a:gd name="T32" fmla="*/ 53 w 320"/>
                  <a:gd name="T33" fmla="*/ 108 h 186"/>
                  <a:gd name="T34" fmla="*/ 61 w 320"/>
                  <a:gd name="T35" fmla="*/ 65 h 186"/>
                  <a:gd name="T36" fmla="*/ 84 w 320"/>
                  <a:gd name="T37" fmla="*/ 31 h 186"/>
                  <a:gd name="T38" fmla="*/ 118 w 320"/>
                  <a:gd name="T39" fmla="*/ 7 h 186"/>
                  <a:gd name="T40" fmla="*/ 160 w 320"/>
                  <a:gd name="T41" fmla="*/ 0 h 186"/>
                  <a:gd name="T42" fmla="*/ 202 w 320"/>
                  <a:gd name="T43" fmla="*/ 7 h 186"/>
                  <a:gd name="T44" fmla="*/ 236 w 320"/>
                  <a:gd name="T45" fmla="*/ 31 h 186"/>
                  <a:gd name="T46" fmla="*/ 258 w 320"/>
                  <a:gd name="T47" fmla="*/ 65 h 186"/>
                  <a:gd name="T48" fmla="*/ 266 w 320"/>
                  <a:gd name="T49" fmla="*/ 108 h 186"/>
                  <a:gd name="T50" fmla="*/ 266 w 320"/>
                  <a:gd name="T51" fmla="*/ 186 h 186"/>
                  <a:gd name="T52" fmla="*/ 320 w 320"/>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80" y="186"/>
                    </a:moveTo>
                    <a:lnTo>
                      <a:pt x="80" y="186"/>
                    </a:lnTo>
                    <a:lnTo>
                      <a:pt x="240" y="186"/>
                    </a:lnTo>
                    <a:lnTo>
                      <a:pt x="240" y="108"/>
                    </a:lnTo>
                    <a:cubicBezTo>
                      <a:pt x="240" y="96"/>
                      <a:pt x="238" y="86"/>
                      <a:pt x="234" y="76"/>
                    </a:cubicBezTo>
                    <a:cubicBezTo>
                      <a:pt x="230" y="66"/>
                      <a:pt x="224" y="57"/>
                      <a:pt x="217" y="50"/>
                    </a:cubicBezTo>
                    <a:cubicBezTo>
                      <a:pt x="210" y="42"/>
                      <a:pt x="201" y="36"/>
                      <a:pt x="192" y="32"/>
                    </a:cubicBezTo>
                    <a:cubicBezTo>
                      <a:pt x="182" y="28"/>
                      <a:pt x="171" y="26"/>
                      <a:pt x="160" y="26"/>
                    </a:cubicBezTo>
                    <a:cubicBezTo>
                      <a:pt x="148" y="26"/>
                      <a:pt x="138" y="28"/>
                      <a:pt x="128" y="32"/>
                    </a:cubicBezTo>
                    <a:cubicBezTo>
                      <a:pt x="118" y="36"/>
                      <a:pt x="110" y="42"/>
                      <a:pt x="103" y="50"/>
                    </a:cubicBezTo>
                    <a:cubicBezTo>
                      <a:pt x="95" y="57"/>
                      <a:pt x="90" y="66"/>
                      <a:pt x="86" y="76"/>
                    </a:cubicBezTo>
                    <a:cubicBezTo>
                      <a:pt x="82" y="86"/>
                      <a:pt x="80" y="96"/>
                      <a:pt x="80" y="108"/>
                    </a:cubicBezTo>
                    <a:lnTo>
                      <a:pt x="80" y="186"/>
                    </a:lnTo>
                    <a:close/>
                    <a:moveTo>
                      <a:pt x="0" y="186"/>
                    </a:moveTo>
                    <a:lnTo>
                      <a:pt x="0" y="186"/>
                    </a:lnTo>
                    <a:lnTo>
                      <a:pt x="53" y="186"/>
                    </a:lnTo>
                    <a:lnTo>
                      <a:pt x="53" y="108"/>
                    </a:lnTo>
                    <a:cubicBezTo>
                      <a:pt x="53" y="93"/>
                      <a:pt x="56" y="79"/>
                      <a:pt x="61" y="65"/>
                    </a:cubicBezTo>
                    <a:cubicBezTo>
                      <a:pt x="67" y="52"/>
                      <a:pt x="74" y="41"/>
                      <a:pt x="84" y="31"/>
                    </a:cubicBezTo>
                    <a:cubicBezTo>
                      <a:pt x="93" y="21"/>
                      <a:pt x="105" y="13"/>
                      <a:pt x="118" y="7"/>
                    </a:cubicBezTo>
                    <a:cubicBezTo>
                      <a:pt x="131" y="3"/>
                      <a:pt x="145" y="0"/>
                      <a:pt x="160" y="0"/>
                    </a:cubicBezTo>
                    <a:cubicBezTo>
                      <a:pt x="175" y="0"/>
                      <a:pt x="189" y="3"/>
                      <a:pt x="202" y="7"/>
                    </a:cubicBezTo>
                    <a:cubicBezTo>
                      <a:pt x="215" y="13"/>
                      <a:pt x="226" y="21"/>
                      <a:pt x="236" y="31"/>
                    </a:cubicBezTo>
                    <a:cubicBezTo>
                      <a:pt x="245" y="41"/>
                      <a:pt x="253" y="52"/>
                      <a:pt x="258" y="65"/>
                    </a:cubicBezTo>
                    <a:cubicBezTo>
                      <a:pt x="264" y="79"/>
                      <a:pt x="266" y="93"/>
                      <a:pt x="266" y="108"/>
                    </a:cubicBezTo>
                    <a:lnTo>
                      <a:pt x="266" y="186"/>
                    </a:lnTo>
                    <a:lnTo>
                      <a:pt x="320" y="186"/>
                    </a:lnTo>
                  </a:path>
                </a:pathLst>
              </a:custGeom>
              <a:solidFill>
                <a:schemeClr val="tx2"/>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sp>
            <p:nvSpPr>
              <p:cNvPr id="26" name="Freeform 6">
                <a:extLst>
                  <a:ext uri="{FF2B5EF4-FFF2-40B4-BE49-F238E27FC236}">
                    <a16:creationId xmlns:a16="http://schemas.microsoft.com/office/drawing/2014/main" id="{16F5BEA5-9FE4-4144-AC25-D370F87FA8E4}"/>
                  </a:ext>
                </a:extLst>
              </p:cNvPr>
              <p:cNvSpPr>
                <a:spLocks noEditPoints="1"/>
              </p:cNvSpPr>
              <p:nvPr/>
            </p:nvSpPr>
            <p:spPr bwMode="auto">
              <a:xfrm>
                <a:off x="4171" y="912"/>
                <a:ext cx="199" cy="147"/>
              </a:xfrm>
              <a:custGeom>
                <a:avLst/>
                <a:gdLst>
                  <a:gd name="T0" fmla="*/ 160 w 320"/>
                  <a:gd name="T1" fmla="*/ 179 h 237"/>
                  <a:gd name="T2" fmla="*/ 160 w 320"/>
                  <a:gd name="T3" fmla="*/ 179 h 237"/>
                  <a:gd name="T4" fmla="*/ 106 w 320"/>
                  <a:gd name="T5" fmla="*/ 125 h 237"/>
                  <a:gd name="T6" fmla="*/ 160 w 320"/>
                  <a:gd name="T7" fmla="*/ 72 h 237"/>
                  <a:gd name="T8" fmla="*/ 213 w 320"/>
                  <a:gd name="T9" fmla="*/ 125 h 237"/>
                  <a:gd name="T10" fmla="*/ 160 w 320"/>
                  <a:gd name="T11" fmla="*/ 179 h 237"/>
                  <a:gd name="T12" fmla="*/ 0 w 320"/>
                  <a:gd name="T13" fmla="*/ 237 h 237"/>
                  <a:gd name="T14" fmla="*/ 0 w 320"/>
                  <a:gd name="T15" fmla="*/ 237 h 237"/>
                  <a:gd name="T16" fmla="*/ 320 w 320"/>
                  <a:gd name="T17" fmla="*/ 237 h 237"/>
                  <a:gd name="T18" fmla="*/ 320 w 320"/>
                  <a:gd name="T19" fmla="*/ 0 h 237"/>
                  <a:gd name="T20" fmla="*/ 0 w 320"/>
                  <a:gd name="T21" fmla="*/ 0 h 237"/>
                  <a:gd name="T22" fmla="*/ 0 w 320"/>
                  <a:gd name="T23" fmla="*/ 237 h 237"/>
                  <a:gd name="T24" fmla="*/ 0 w 320"/>
                  <a:gd name="T25" fmla="*/ 0 h 237"/>
                  <a:gd name="T26" fmla="*/ 0 w 320"/>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7">
                    <a:moveTo>
                      <a:pt x="160" y="179"/>
                    </a:moveTo>
                    <a:lnTo>
                      <a:pt x="160" y="179"/>
                    </a:lnTo>
                    <a:cubicBezTo>
                      <a:pt x="130" y="179"/>
                      <a:pt x="106" y="155"/>
                      <a:pt x="106" y="125"/>
                    </a:cubicBezTo>
                    <a:cubicBezTo>
                      <a:pt x="106" y="96"/>
                      <a:pt x="130" y="72"/>
                      <a:pt x="160" y="72"/>
                    </a:cubicBezTo>
                    <a:cubicBezTo>
                      <a:pt x="189" y="72"/>
                      <a:pt x="213" y="96"/>
                      <a:pt x="213" y="125"/>
                    </a:cubicBezTo>
                    <a:cubicBezTo>
                      <a:pt x="213" y="155"/>
                      <a:pt x="189" y="179"/>
                      <a:pt x="160" y="179"/>
                    </a:cubicBezTo>
                    <a:close/>
                    <a:moveTo>
                      <a:pt x="0" y="237"/>
                    </a:moveTo>
                    <a:lnTo>
                      <a:pt x="0" y="237"/>
                    </a:lnTo>
                    <a:lnTo>
                      <a:pt x="320" y="237"/>
                    </a:lnTo>
                    <a:lnTo>
                      <a:pt x="320" y="0"/>
                    </a:lnTo>
                    <a:lnTo>
                      <a:pt x="0" y="0"/>
                    </a:lnTo>
                    <a:lnTo>
                      <a:pt x="0" y="237"/>
                    </a:lnTo>
                    <a:close/>
                    <a:moveTo>
                      <a:pt x="0" y="0"/>
                    </a:moveTo>
                    <a:lnTo>
                      <a:pt x="0" y="0"/>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sp>
            <p:nvSpPr>
              <p:cNvPr id="27" name="Freeform 7">
                <a:extLst>
                  <a:ext uri="{FF2B5EF4-FFF2-40B4-BE49-F238E27FC236}">
                    <a16:creationId xmlns:a16="http://schemas.microsoft.com/office/drawing/2014/main" id="{F090DF83-FD22-438A-B70D-2BF463767BEA}"/>
                  </a:ext>
                </a:extLst>
              </p:cNvPr>
              <p:cNvSpPr>
                <a:spLocks/>
              </p:cNvSpPr>
              <p:nvPr/>
            </p:nvSpPr>
            <p:spPr bwMode="auto">
              <a:xfrm>
                <a:off x="4253" y="973"/>
                <a:ext cx="33" cy="33"/>
              </a:xfrm>
              <a:custGeom>
                <a:avLst/>
                <a:gdLst>
                  <a:gd name="T0" fmla="*/ 27 w 53"/>
                  <a:gd name="T1" fmla="*/ 0 h 53"/>
                  <a:gd name="T2" fmla="*/ 27 w 53"/>
                  <a:gd name="T3" fmla="*/ 0 h 53"/>
                  <a:gd name="T4" fmla="*/ 0 w 53"/>
                  <a:gd name="T5" fmla="*/ 26 h 53"/>
                  <a:gd name="T6" fmla="*/ 27 w 53"/>
                  <a:gd name="T7" fmla="*/ 53 h 53"/>
                  <a:gd name="T8" fmla="*/ 53 w 53"/>
                  <a:gd name="T9" fmla="*/ 26 h 53"/>
                  <a:gd name="T10" fmla="*/ 27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7" y="0"/>
                    </a:moveTo>
                    <a:lnTo>
                      <a:pt x="27" y="0"/>
                    </a:lnTo>
                    <a:cubicBezTo>
                      <a:pt x="12" y="0"/>
                      <a:pt x="0" y="11"/>
                      <a:pt x="0" y="26"/>
                    </a:cubicBezTo>
                    <a:cubicBezTo>
                      <a:pt x="0" y="41"/>
                      <a:pt x="12" y="53"/>
                      <a:pt x="27" y="53"/>
                    </a:cubicBezTo>
                    <a:cubicBezTo>
                      <a:pt x="42" y="53"/>
                      <a:pt x="53" y="41"/>
                      <a:pt x="53" y="26"/>
                    </a:cubicBezTo>
                    <a:cubicBezTo>
                      <a:pt x="53" y="11"/>
                      <a:pt x="42" y="0"/>
                      <a:pt x="27" y="0"/>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30">
                  <a:solidFill>
                    <a:srgbClr val="282828"/>
                  </a:solidFill>
                  <a:latin typeface="Segoe UI"/>
                </a:endParaRPr>
              </a:p>
            </p:txBody>
          </p:sp>
        </p:grpSp>
      </p:grpSp>
      <p:sp>
        <p:nvSpPr>
          <p:cNvPr id="4" name="Text Placeholder 8">
            <a:extLst>
              <a:ext uri="{FF2B5EF4-FFF2-40B4-BE49-F238E27FC236}">
                <a16:creationId xmlns:a16="http://schemas.microsoft.com/office/drawing/2014/main" id="{E7B80279-28F2-486B-ADD1-7848460E783F}"/>
              </a:ext>
            </a:extLst>
          </p:cNvPr>
          <p:cNvSpPr txBox="1">
            <a:spLocks/>
          </p:cNvSpPr>
          <p:nvPr/>
        </p:nvSpPr>
        <p:spPr>
          <a:xfrm>
            <a:off x="589045" y="3509453"/>
            <a:ext cx="3317964" cy="199189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Suspicious access patterns</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 </a:t>
            </a:r>
            <a:r>
              <a:rPr lang="en-US" sz="1400" b="1" dirty="0">
                <a:solidFill>
                  <a:prstClr val="black"/>
                </a:solidFill>
                <a:latin typeface="Calibri" panose="020F0502020204030204"/>
              </a:rPr>
              <a:t>Tor exit node</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 </a:t>
            </a:r>
            <a:r>
              <a:rPr lang="en-US" sz="1400" b="1" dirty="0">
                <a:solidFill>
                  <a:prstClr val="black"/>
                </a:solidFill>
                <a:latin typeface="Calibri" panose="020F0502020204030204"/>
              </a:rPr>
              <a:t>suspicious IP </a:t>
            </a:r>
            <a:r>
              <a:rPr lang="en-US" sz="1400" dirty="0">
                <a:solidFill>
                  <a:prstClr val="black"/>
                </a:solidFill>
                <a:latin typeface="Calibri" panose="020F0502020204030204"/>
              </a:rPr>
              <a:t>address</a:t>
            </a:r>
            <a:endParaRPr lang="en-US" sz="1400" b="1" dirty="0">
              <a:solidFill>
                <a:srgbClr val="243A5E"/>
              </a:solidFill>
              <a:latin typeface="Calibri" panose="020F0502020204030204"/>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anonymous access</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an unusual location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Access from unusual application</a:t>
            </a:r>
          </a:p>
        </p:txBody>
      </p:sp>
      <p:sp>
        <p:nvSpPr>
          <p:cNvPr id="6" name="Text Placeholder 8">
            <a:extLst>
              <a:ext uri="{FF2B5EF4-FFF2-40B4-BE49-F238E27FC236}">
                <a16:creationId xmlns:a16="http://schemas.microsoft.com/office/drawing/2014/main" id="{5BA3E323-641C-41C1-BA9D-869F2F648C0A}"/>
              </a:ext>
            </a:extLst>
          </p:cNvPr>
          <p:cNvSpPr txBox="1">
            <a:spLocks/>
          </p:cNvSpPr>
          <p:nvPr/>
        </p:nvSpPr>
        <p:spPr>
          <a:xfrm>
            <a:off x="4458459" y="3511904"/>
            <a:ext cx="3175166" cy="22362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Suspicious activities </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amount of </a:t>
            </a:r>
            <a:r>
              <a:rPr lang="en-US" sz="1400" b="1" dirty="0">
                <a:solidFill>
                  <a:prstClr val="black"/>
                </a:solidFill>
                <a:latin typeface="Calibri" panose="020F0502020204030204"/>
              </a:rPr>
              <a:t>data extracted</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a:t>
            </a:r>
            <a:r>
              <a:rPr lang="en-US" sz="1400" b="1" dirty="0">
                <a:solidFill>
                  <a:prstClr val="black"/>
                </a:solidFill>
                <a:latin typeface="Calibri" panose="020F0502020204030204"/>
              </a:rPr>
              <a:t>access inspection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change of access permissions</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data exploration</a:t>
            </a:r>
          </a:p>
          <a:p>
            <a:pPr marL="285695" indent="-285695" defTabSz="914225">
              <a:lnSpc>
                <a:spcPct val="150000"/>
              </a:lnSpc>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deletion</a:t>
            </a:r>
            <a:endParaRPr lang="en-US" sz="1400" dirty="0">
              <a:gradFill>
                <a:gsLst>
                  <a:gs pos="83000">
                    <a:srgbClr val="282828"/>
                  </a:gs>
                  <a:gs pos="100000">
                    <a:srgbClr val="282828"/>
                  </a:gs>
                </a:gsLst>
                <a:lin ang="5400000" scaled="1"/>
              </a:gradFill>
              <a:latin typeface="Segoe Pro Display"/>
            </a:endParaRPr>
          </a:p>
          <a:p>
            <a:pPr algn="ctr" defTabSz="932205">
              <a:buSzTx/>
              <a:defRPr/>
            </a:pPr>
            <a:endParaRPr lang="en-US" sz="1371" dirty="0">
              <a:gradFill>
                <a:gsLst>
                  <a:gs pos="83000">
                    <a:srgbClr val="282828"/>
                  </a:gs>
                  <a:gs pos="100000">
                    <a:srgbClr val="282828"/>
                  </a:gs>
                </a:gsLst>
                <a:lin ang="5400000" scaled="1"/>
              </a:gradFill>
              <a:latin typeface="Segoe Pro Display"/>
            </a:endParaRPr>
          </a:p>
        </p:txBody>
      </p:sp>
      <p:sp>
        <p:nvSpPr>
          <p:cNvPr id="5" name="Text Placeholder 8">
            <a:extLst>
              <a:ext uri="{FF2B5EF4-FFF2-40B4-BE49-F238E27FC236}">
                <a16:creationId xmlns:a16="http://schemas.microsoft.com/office/drawing/2014/main" id="{FF55EBAB-09CD-402D-BA6E-6AB33F7EB2BD}"/>
              </a:ext>
            </a:extLst>
          </p:cNvPr>
          <p:cNvSpPr txBox="1">
            <a:spLocks/>
          </p:cNvSpPr>
          <p:nvPr/>
        </p:nvSpPr>
        <p:spPr>
          <a:xfrm>
            <a:off x="8011321" y="3509453"/>
            <a:ext cx="3871170" cy="240931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205">
              <a:buSzTx/>
              <a:defRPr/>
            </a:pPr>
            <a:r>
              <a:rPr lang="en-US" sz="1961" b="1" dirty="0">
                <a:gradFill>
                  <a:gsLst>
                    <a:gs pos="83000">
                      <a:srgbClr val="282828"/>
                    </a:gs>
                    <a:gs pos="100000">
                      <a:srgbClr val="282828"/>
                    </a:gs>
                  </a:gsLst>
                  <a:lin ang="5400000" scaled="1"/>
                </a:gradFill>
                <a:latin typeface="Segoe Pro Display"/>
              </a:rPr>
              <a:t>Upload of malicious content</a:t>
            </a:r>
          </a:p>
          <a:p>
            <a:pPr algn="ctr" defTabSz="932205">
              <a:buSzTx/>
              <a:defRPr/>
            </a:pPr>
            <a:endParaRPr lang="en-US" sz="700" dirty="0">
              <a:gradFill>
                <a:gsLst>
                  <a:gs pos="83000">
                    <a:srgbClr val="282828"/>
                  </a:gs>
                  <a:gs pos="100000">
                    <a:srgbClr val="282828"/>
                  </a:gs>
                </a:gsLst>
                <a:lin ang="5400000" scaled="1"/>
              </a:gradFill>
              <a:latin typeface="Segoe Pro Display"/>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b="1" dirty="0">
                <a:solidFill>
                  <a:prstClr val="black"/>
                </a:solidFill>
                <a:latin typeface="Calibri" panose="020F0502020204030204"/>
              </a:rPr>
              <a:t>Phishing content </a:t>
            </a:r>
            <a:r>
              <a:rPr lang="en-US" sz="1400" dirty="0">
                <a:solidFill>
                  <a:prstClr val="black"/>
                </a:solidFill>
                <a:latin typeface="Calibri" panose="020F0502020204030204"/>
              </a:rPr>
              <a:t>hosted on a storage account</a:t>
            </a:r>
            <a:endParaRPr lang="en-US" sz="1400" b="1" dirty="0">
              <a:solidFill>
                <a:srgbClr val="243A5E"/>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Upload of </a:t>
            </a:r>
            <a:r>
              <a:rPr lang="en-US" sz="1400" b="1" dirty="0">
                <a:solidFill>
                  <a:prstClr val="black"/>
                </a:solidFill>
                <a:latin typeface="Calibri" panose="020F0502020204030204"/>
              </a:rPr>
              <a:t>potential malware </a:t>
            </a:r>
            <a:r>
              <a:rPr lang="en-US" sz="1400" dirty="0">
                <a:solidFill>
                  <a:prstClr val="black"/>
                </a:solidFill>
                <a:latin typeface="Calibri" panose="020F0502020204030204"/>
              </a:rPr>
              <a:t>(based on hash reputation)</a:t>
            </a:r>
            <a:endParaRPr lang="en-US" sz="1400" b="1" dirty="0">
              <a:solidFill>
                <a:srgbClr val="243A5E"/>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upload of .</a:t>
            </a:r>
            <a:r>
              <a:rPr lang="en-US" sz="1400" dirty="0" err="1">
                <a:solidFill>
                  <a:prstClr val="black"/>
                </a:solidFill>
                <a:latin typeface="Calibri" panose="020F0502020204030204"/>
              </a:rPr>
              <a:t>cspkg</a:t>
            </a:r>
            <a:endParaRPr lang="en-US" sz="1400" dirty="0">
              <a:solidFill>
                <a:prstClr val="black"/>
              </a:solidFill>
              <a:latin typeface="Calibri" panose="020F0502020204030204"/>
            </a:endParaRPr>
          </a:p>
          <a:p>
            <a:pPr marL="285695" indent="-285695" defTabSz="914225">
              <a:lnSpc>
                <a:spcPts val="1900"/>
              </a:lnSpc>
              <a:spcAft>
                <a:spcPts val="600"/>
              </a:spcAft>
              <a:buClr>
                <a:srgbClr val="107C10"/>
              </a:buClr>
              <a:buSzPct val="150000"/>
              <a:buBlip>
                <a:blip r:embed="rId3">
                  <a:extLst>
                    <a:ext uri="{96DAC541-7B7A-43D3-8B79-37D633B846F1}">
                      <asvg:svgBlip xmlns:asvg="http://schemas.microsoft.com/office/drawing/2016/SVG/main" r:embed="rId4"/>
                    </a:ext>
                  </a:extLst>
                </a:blip>
              </a:buBlip>
              <a:defRPr/>
            </a:pPr>
            <a:r>
              <a:rPr lang="en-US" sz="1400" dirty="0">
                <a:solidFill>
                  <a:prstClr val="black"/>
                </a:solidFill>
                <a:latin typeface="Calibri" panose="020F0502020204030204"/>
              </a:rPr>
              <a:t>Unusual upload of .exe</a:t>
            </a:r>
          </a:p>
          <a:p>
            <a:pPr marL="285695" indent="-285695" defTabSz="914225">
              <a:lnSpc>
                <a:spcPts val="1900"/>
              </a:lnSpc>
              <a:spcAft>
                <a:spcPts val="600"/>
              </a:spcAft>
              <a:buClr>
                <a:srgbClr val="107C10"/>
              </a:buClr>
              <a:buSzPct val="150000"/>
              <a:buBlip>
                <a:blip r:embed="rId5">
                  <a:extLst>
                    <a:ext uri="{96DAC541-7B7A-43D3-8B79-37D633B846F1}">
                      <asvg:svgBlip xmlns:asvg="http://schemas.microsoft.com/office/drawing/2016/SVG/main" r:embed="rId6"/>
                    </a:ext>
                  </a:extLst>
                </a:blip>
              </a:buBlip>
              <a:defRPr/>
            </a:pPr>
            <a:r>
              <a:rPr lang="en-US" sz="1400" dirty="0">
                <a:solidFill>
                  <a:prstClr val="black"/>
                </a:solidFill>
                <a:latin typeface="Calibri" panose="020F0502020204030204"/>
              </a:rPr>
              <a:t>Playbooks for automatic remediation – move or delete blob on approval</a:t>
            </a:r>
          </a:p>
        </p:txBody>
      </p:sp>
      <p:sp>
        <p:nvSpPr>
          <p:cNvPr id="53" name="Oval 52">
            <a:extLst>
              <a:ext uri="{FF2B5EF4-FFF2-40B4-BE49-F238E27FC236}">
                <a16:creationId xmlns:a16="http://schemas.microsoft.com/office/drawing/2014/main" id="{FC971B74-9C54-4F45-91AB-AF8ED82CC825}"/>
              </a:ext>
              <a:ext uri="{C183D7F6-B498-43B3-948B-1728B52AA6E4}">
                <adec:decorative xmlns:adec="http://schemas.microsoft.com/office/drawing/2017/decorative" val="1"/>
              </a:ext>
            </a:extLst>
          </p:cNvPr>
          <p:cNvSpPr/>
          <p:nvPr/>
        </p:nvSpPr>
        <p:spPr bwMode="auto">
          <a:xfrm>
            <a:off x="5229962" y="1690431"/>
            <a:ext cx="1629045" cy="1629044"/>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sp>
        <p:nvSpPr>
          <p:cNvPr id="118" name="Oval 117">
            <a:extLst>
              <a:ext uri="{FF2B5EF4-FFF2-40B4-BE49-F238E27FC236}">
                <a16:creationId xmlns:a16="http://schemas.microsoft.com/office/drawing/2014/main" id="{4950960A-A715-443D-956A-F5CB85973ECA}"/>
              </a:ext>
              <a:ext uri="{C183D7F6-B498-43B3-948B-1728B52AA6E4}">
                <adec:decorative xmlns:adec="http://schemas.microsoft.com/office/drawing/2017/decorative" val="1"/>
              </a:ext>
            </a:extLst>
          </p:cNvPr>
          <p:cNvSpPr/>
          <p:nvPr/>
        </p:nvSpPr>
        <p:spPr bwMode="auto">
          <a:xfrm>
            <a:off x="9132384" y="1690431"/>
            <a:ext cx="1629045" cy="1629044"/>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p>
            <a:pPr algn="ctr" defTabSz="931757" fontAlgn="base">
              <a:spcBef>
                <a:spcPct val="0"/>
              </a:spcBef>
              <a:spcAft>
                <a:spcPct val="0"/>
              </a:spcAft>
              <a:defRPr/>
            </a:pPr>
            <a:endParaRPr lang="en-US" sz="1600" err="1">
              <a:gradFill>
                <a:gsLst>
                  <a:gs pos="40075">
                    <a:srgbClr val="FFFFFF"/>
                  </a:gs>
                  <a:gs pos="30000">
                    <a:srgbClr val="FFFFFF"/>
                  </a:gs>
                </a:gsLst>
                <a:lin ang="5400000" scaled="0"/>
              </a:gradFill>
              <a:latin typeface="Calibri" panose="020F0502020204030204"/>
            </a:endParaRPr>
          </a:p>
        </p:txBody>
      </p:sp>
      <p:pic>
        <p:nvPicPr>
          <p:cNvPr id="52" name="Graphic 51" descr="Devil face with solid fill">
            <a:extLst>
              <a:ext uri="{FF2B5EF4-FFF2-40B4-BE49-F238E27FC236}">
                <a16:creationId xmlns:a16="http://schemas.microsoft.com/office/drawing/2014/main" id="{C3D8276C-295E-411F-9D42-14FB373964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4086" y="2095007"/>
            <a:ext cx="805639" cy="805639"/>
          </a:xfrm>
          <a:prstGeom prst="rect">
            <a:avLst/>
          </a:prstGeom>
        </p:spPr>
      </p:pic>
      <p:pic>
        <p:nvPicPr>
          <p:cNvPr id="56" name="Graphic 55" descr="Research">
            <a:extLst>
              <a:ext uri="{FF2B5EF4-FFF2-40B4-BE49-F238E27FC236}">
                <a16:creationId xmlns:a16="http://schemas.microsoft.com/office/drawing/2014/main" id="{AEE9442D-477C-4D28-A8DB-666B02BE0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1577" y="2032797"/>
            <a:ext cx="914270" cy="914270"/>
          </a:xfrm>
          <a:prstGeom prst="rect">
            <a:avLst/>
          </a:prstGeom>
        </p:spPr>
      </p:pic>
    </p:spTree>
    <p:extLst>
      <p:ext uri="{BB962C8B-B14F-4D97-AF65-F5344CB8AC3E}">
        <p14:creationId xmlns:p14="http://schemas.microsoft.com/office/powerpoint/2010/main" val="123200123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F4DA4A-2085-D96E-073D-8D524E29E260}"/>
              </a:ext>
            </a:extLst>
          </p:cNvPr>
          <p:cNvSpPr>
            <a:spLocks noGrp="1"/>
          </p:cNvSpPr>
          <p:nvPr>
            <p:ph type="title"/>
          </p:nvPr>
        </p:nvSpPr>
        <p:spPr>
          <a:xfrm>
            <a:off x="588263" y="457200"/>
            <a:ext cx="11018520" cy="632420"/>
          </a:xfrm>
        </p:spPr>
        <p:txBody>
          <a:bodyPr/>
          <a:lstStyle/>
          <a:p>
            <a:r>
              <a:rPr lang="en-US" i="0" dirty="0">
                <a:solidFill>
                  <a:srgbClr val="161616"/>
                </a:solidFill>
                <a:effectLst/>
              </a:rPr>
              <a:t>Security threats in cloud-based storage services</a:t>
            </a:r>
            <a:br>
              <a:rPr lang="en-US" i="0" dirty="0">
                <a:solidFill>
                  <a:srgbClr val="161616"/>
                </a:solidFill>
                <a:effectLst/>
              </a:rPr>
            </a:br>
            <a:endParaRPr lang="en-US" dirty="0"/>
          </a:p>
        </p:txBody>
      </p:sp>
      <p:pic>
        <p:nvPicPr>
          <p:cNvPr id="5" name="Picture 4">
            <a:extLst>
              <a:ext uri="{FF2B5EF4-FFF2-40B4-BE49-F238E27FC236}">
                <a16:creationId xmlns:a16="http://schemas.microsoft.com/office/drawing/2014/main" id="{3C3FCC88-5BE5-F9CB-6458-25CDF0823BB6}"/>
              </a:ext>
            </a:extLst>
          </p:cNvPr>
          <p:cNvPicPr>
            <a:picLocks noChangeAspect="1"/>
          </p:cNvPicPr>
          <p:nvPr/>
        </p:nvPicPr>
        <p:blipFill>
          <a:blip r:embed="rId3"/>
          <a:stretch>
            <a:fillRect/>
          </a:stretch>
        </p:blipFill>
        <p:spPr>
          <a:xfrm>
            <a:off x="1230158" y="1089620"/>
            <a:ext cx="9731684" cy="5391671"/>
          </a:xfrm>
          <a:prstGeom prst="rect">
            <a:avLst/>
          </a:prstGeom>
        </p:spPr>
      </p:pic>
    </p:spTree>
    <p:extLst>
      <p:ext uri="{BB962C8B-B14F-4D97-AF65-F5344CB8AC3E}">
        <p14:creationId xmlns:p14="http://schemas.microsoft.com/office/powerpoint/2010/main" val="192009295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796F5AB-1F4B-4906-A3ED-F6DF0B63D0B0}"/>
              </a:ext>
            </a:extLst>
          </p:cNvPr>
          <p:cNvSpPr/>
          <p:nvPr/>
        </p:nvSpPr>
        <p:spPr bwMode="auto">
          <a:xfrm>
            <a:off x="9038843"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Centralized &amp; Integrated</a:t>
            </a:r>
          </a:p>
          <a:p>
            <a:pPr algn="ctr" defTabSz="914225" fontAlgn="base">
              <a:defRPr/>
            </a:pPr>
            <a:r>
              <a:rPr lang="en-US" sz="1400" dirty="0">
                <a:solidFill>
                  <a:srgbClr val="000000"/>
                </a:solidFill>
                <a:cs typeface="Segoe UI Semilight"/>
              </a:rPr>
              <a:t>Centralize security across all data assets </a:t>
            </a:r>
            <a:r>
              <a:rPr lang="en-US" sz="1400" dirty="0">
                <a:solidFill>
                  <a:srgbClr val="000000"/>
                </a:solidFill>
                <a:cs typeface="Segoe UI Semilight" panose="020B0402040204020203" pitchFamily="34" charset="0"/>
              </a:rPr>
              <a:t>managed by Azure and </a:t>
            </a:r>
            <a:r>
              <a:rPr lang="en-US" sz="1400" dirty="0">
                <a:solidFill>
                  <a:srgbClr val="000000"/>
                </a:solidFill>
                <a:cs typeface="Segoe UI Semilight"/>
              </a:rPr>
              <a:t>built-in integration services such as Azure Sentinel</a:t>
            </a:r>
            <a:endParaRPr lang="en-US" sz="1400" dirty="0">
              <a:solidFill>
                <a:srgbClr val="000000"/>
              </a:solidFill>
              <a:cs typeface="Segoe UI Semilight" panose="020B0402040204020203" pitchFamily="34" charset="0"/>
            </a:endParaRPr>
          </a:p>
        </p:txBody>
      </p:sp>
      <p:sp>
        <p:nvSpPr>
          <p:cNvPr id="39" name="Rectangle 38">
            <a:extLst>
              <a:ext uri="{FF2B5EF4-FFF2-40B4-BE49-F238E27FC236}">
                <a16:creationId xmlns:a16="http://schemas.microsoft.com/office/drawing/2014/main" id="{44FDEA5B-BC01-42AA-B71C-B3FDDFE964BA}"/>
              </a:ext>
            </a:extLst>
          </p:cNvPr>
          <p:cNvSpPr/>
          <p:nvPr/>
        </p:nvSpPr>
        <p:spPr bwMode="auto">
          <a:xfrm>
            <a:off x="410346"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Azure Native Security</a:t>
            </a:r>
          </a:p>
          <a:p>
            <a:pPr algn="ctr" defTabSz="914225" fontAlgn="base">
              <a:defRPr/>
            </a:pPr>
            <a:r>
              <a:rPr lang="en-US" sz="1400" dirty="0">
                <a:solidFill>
                  <a:srgbClr val="000000"/>
                </a:solidFill>
                <a:cs typeface="Segoe UI Semilight"/>
              </a:rPr>
              <a:t>Built-in within Azure with </a:t>
            </a:r>
            <a:r>
              <a:rPr lang="en-US" sz="1400" b="1" dirty="0">
                <a:solidFill>
                  <a:srgbClr val="000000"/>
                </a:solidFill>
                <a:cs typeface="Segoe UI Semilight"/>
              </a:rPr>
              <a:t>1-click enablement</a:t>
            </a:r>
            <a:r>
              <a:rPr lang="en-US" sz="1400" dirty="0">
                <a:solidFill>
                  <a:srgbClr val="000000"/>
                </a:solidFill>
                <a:cs typeface="Segoe UI Semilight"/>
              </a:rPr>
              <a:t>. Supports Azure Blob, Azure Files and Data Lakes</a:t>
            </a:r>
          </a:p>
        </p:txBody>
      </p:sp>
      <p:sp>
        <p:nvSpPr>
          <p:cNvPr id="42" name="Rectangle 41">
            <a:extLst>
              <a:ext uri="{FF2B5EF4-FFF2-40B4-BE49-F238E27FC236}">
                <a16:creationId xmlns:a16="http://schemas.microsoft.com/office/drawing/2014/main" id="{D0E4EE8E-5B2F-4921-BEBB-4D1D6EED7BAE}"/>
              </a:ext>
            </a:extLst>
          </p:cNvPr>
          <p:cNvSpPr/>
          <p:nvPr/>
        </p:nvSpPr>
        <p:spPr bwMode="auto">
          <a:xfrm>
            <a:off x="6148247" y="5142254"/>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dirty="0">
                <a:ln w="3175">
                  <a:noFill/>
                </a:ln>
                <a:solidFill>
                  <a:srgbClr val="2F2F2F"/>
                </a:solidFill>
                <a:cs typeface="Segoe UI" panose="020B0502040204020203" pitchFamily="34" charset="0"/>
              </a:rPr>
              <a:t>Response at scale</a:t>
            </a:r>
          </a:p>
          <a:p>
            <a:pPr algn="ctr" defTabSz="914225" fontAlgn="base">
              <a:defRPr/>
            </a:pPr>
            <a:r>
              <a:rPr lang="en-US" sz="1400" dirty="0">
                <a:solidFill>
                  <a:srgbClr val="000000"/>
                </a:solidFill>
                <a:cs typeface="Segoe UI Semilight"/>
              </a:rPr>
              <a:t>Reduce frictions preventing and responding to top threats</a:t>
            </a:r>
          </a:p>
        </p:txBody>
      </p:sp>
      <p:sp>
        <p:nvSpPr>
          <p:cNvPr id="45" name="Rectangle 44">
            <a:extLst>
              <a:ext uri="{FF2B5EF4-FFF2-40B4-BE49-F238E27FC236}">
                <a16:creationId xmlns:a16="http://schemas.microsoft.com/office/drawing/2014/main" id="{05A92E53-08F1-41F4-8074-7B0BA247AF38}"/>
              </a:ext>
            </a:extLst>
          </p:cNvPr>
          <p:cNvSpPr/>
          <p:nvPr/>
        </p:nvSpPr>
        <p:spPr bwMode="auto">
          <a:xfrm>
            <a:off x="3286512" y="5182070"/>
            <a:ext cx="2742811" cy="14574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14225" fontAlgn="base">
              <a:spcAft>
                <a:spcPts val="1000"/>
              </a:spcAft>
              <a:defRPr/>
            </a:pPr>
            <a:r>
              <a:rPr lang="en-US" sz="1800" b="1" spc="-100">
                <a:ln w="3175">
                  <a:noFill/>
                </a:ln>
                <a:solidFill>
                  <a:srgbClr val="2F2F2F"/>
                </a:solidFill>
                <a:cs typeface="Segoe UI" panose="020B0502040204020203" pitchFamily="34" charset="0"/>
              </a:rPr>
              <a:t>Rich Detection Suite</a:t>
            </a:r>
          </a:p>
          <a:p>
            <a:pPr algn="ctr" defTabSz="914225" fontAlgn="base">
              <a:defRPr/>
            </a:pPr>
            <a:r>
              <a:rPr lang="en-US" sz="1400" b="1">
                <a:solidFill>
                  <a:srgbClr val="000000"/>
                </a:solidFill>
                <a:cs typeface="Segoe UI Semilight"/>
              </a:rPr>
              <a:t>Covering top Storage threats </a:t>
            </a:r>
            <a:r>
              <a:rPr lang="en-US" sz="1400">
                <a:solidFill>
                  <a:srgbClr val="000000"/>
                </a:solidFill>
                <a:cs typeface="Segoe UI Semilight"/>
              </a:rPr>
              <a:t>powered by Microsoft Threat Intelligence</a:t>
            </a:r>
          </a:p>
        </p:txBody>
      </p:sp>
      <p:grpSp>
        <p:nvGrpSpPr>
          <p:cNvPr id="16" name="Group 15" descr="Automatic response">
            <a:extLst>
              <a:ext uri="{FF2B5EF4-FFF2-40B4-BE49-F238E27FC236}">
                <a16:creationId xmlns:a16="http://schemas.microsoft.com/office/drawing/2014/main" id="{60B81F7D-C929-469C-BCA2-2119383270DD}"/>
              </a:ext>
            </a:extLst>
          </p:cNvPr>
          <p:cNvGrpSpPr/>
          <p:nvPr/>
        </p:nvGrpSpPr>
        <p:grpSpPr>
          <a:xfrm>
            <a:off x="6164891" y="3121216"/>
            <a:ext cx="2058961" cy="1942850"/>
            <a:chOff x="6164900" y="3121172"/>
            <a:chExt cx="2059253" cy="1943125"/>
          </a:xfrm>
        </p:grpSpPr>
        <p:cxnSp>
          <p:nvCxnSpPr>
            <p:cNvPr id="12" name="Connector: Elbow 11">
              <a:extLst>
                <a:ext uri="{FF2B5EF4-FFF2-40B4-BE49-F238E27FC236}">
                  <a16:creationId xmlns:a16="http://schemas.microsoft.com/office/drawing/2014/main" id="{F184609D-2B71-4BEC-B155-447996EBC195}"/>
                </a:ext>
              </a:extLst>
            </p:cNvPr>
            <p:cNvCxnSpPr>
              <a:cxnSpLocks/>
              <a:stCxn id="50" idx="3"/>
              <a:endCxn id="20" idx="1"/>
            </p:cNvCxnSpPr>
            <p:nvPr/>
          </p:nvCxnSpPr>
          <p:spPr>
            <a:xfrm>
              <a:off x="6164900" y="3558353"/>
              <a:ext cx="1301523" cy="873113"/>
            </a:xfrm>
            <a:prstGeom prst="bentConnector3">
              <a:avLst>
                <a:gd name="adj1" fmla="val 50000"/>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03F1C8C-BF9D-4C77-9825-732EBC8497E0}"/>
                </a:ext>
              </a:extLst>
            </p:cNvPr>
            <p:cNvGrpSpPr/>
            <p:nvPr/>
          </p:nvGrpSpPr>
          <p:grpSpPr>
            <a:xfrm>
              <a:off x="7240344" y="3327885"/>
              <a:ext cx="786304" cy="691585"/>
              <a:chOff x="7187117" y="2725402"/>
              <a:chExt cx="786304" cy="691585"/>
            </a:xfrm>
            <a:solidFill>
              <a:srgbClr val="7FBA00"/>
            </a:solidFill>
          </p:grpSpPr>
          <p:pic>
            <p:nvPicPr>
              <p:cNvPr id="85" name="Graphic 84" descr="User">
                <a:extLst>
                  <a:ext uri="{FF2B5EF4-FFF2-40B4-BE49-F238E27FC236}">
                    <a16:creationId xmlns:a16="http://schemas.microsoft.com/office/drawing/2014/main" id="{087C5AF2-D8A1-4E24-9D51-71EFA795A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918" y="2725402"/>
                <a:ext cx="457200" cy="457200"/>
              </a:xfrm>
              <a:prstGeom prst="rect">
                <a:avLst/>
              </a:prstGeom>
            </p:spPr>
          </p:pic>
          <p:sp>
            <p:nvSpPr>
              <p:cNvPr id="86" name="TextBox 85">
                <a:extLst>
                  <a:ext uri="{FF2B5EF4-FFF2-40B4-BE49-F238E27FC236}">
                    <a16:creationId xmlns:a16="http://schemas.microsoft.com/office/drawing/2014/main" id="{5D99DC5D-51F2-4E51-8397-A68D1F5DE492}"/>
                  </a:ext>
                </a:extLst>
              </p:cNvPr>
              <p:cNvSpPr txBox="1"/>
              <p:nvPr/>
            </p:nvSpPr>
            <p:spPr>
              <a:xfrm>
                <a:off x="7187117" y="3136269"/>
                <a:ext cx="786304" cy="280718"/>
              </a:xfrm>
              <a:prstGeom prst="rect">
                <a:avLst/>
              </a:prstGeom>
              <a:noFill/>
            </p:spPr>
            <p:txBody>
              <a:bodyPr wrap="square" anchor="ctr">
                <a:spAutoFit/>
              </a:bodyPr>
              <a:lstStyle/>
              <a:p>
                <a:pPr algn="ctr" defTabSz="914225"/>
                <a:r>
                  <a:rPr lang="en-US" sz="1200" b="1" kern="0">
                    <a:ln>
                      <a:solidFill>
                        <a:srgbClr val="FFFFFF">
                          <a:alpha val="0"/>
                        </a:srgbClr>
                      </a:solidFill>
                    </a:ln>
                    <a:solidFill>
                      <a:srgbClr val="7FBA00"/>
                    </a:solidFill>
                    <a:latin typeface="Segoe UI Semibold" charset="0"/>
                    <a:cs typeface="Segoe UI Semibold" charset="0"/>
                  </a:rPr>
                  <a:t>Admin</a:t>
                </a:r>
                <a:endParaRPr lang="en-US" sz="1200">
                  <a:solidFill>
                    <a:srgbClr val="7FBA00"/>
                  </a:solidFill>
                  <a:latin typeface="Segoe Pro Display"/>
                </a:endParaRPr>
              </a:p>
            </p:txBody>
          </p:sp>
        </p:grpSp>
        <p:pic>
          <p:nvPicPr>
            <p:cNvPr id="89" name="Graphic 88" descr="Warning">
              <a:extLst>
                <a:ext uri="{FF2B5EF4-FFF2-40B4-BE49-F238E27FC236}">
                  <a16:creationId xmlns:a16="http://schemas.microsoft.com/office/drawing/2014/main" id="{217C5C3B-1090-4952-961E-BB7AB0F6D1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8967" y="3121172"/>
              <a:ext cx="265904" cy="265904"/>
            </a:xfrm>
            <a:prstGeom prst="rect">
              <a:avLst/>
            </a:prstGeom>
          </p:spPr>
        </p:pic>
        <p:sp>
          <p:nvSpPr>
            <p:cNvPr id="51" name="TextBox 50">
              <a:extLst>
                <a:ext uri="{FF2B5EF4-FFF2-40B4-BE49-F238E27FC236}">
                  <a16:creationId xmlns:a16="http://schemas.microsoft.com/office/drawing/2014/main" id="{719DC5A2-0C73-4CD6-9766-FF1432F420F6}"/>
                </a:ext>
              </a:extLst>
            </p:cNvPr>
            <p:cNvSpPr txBox="1"/>
            <p:nvPr/>
          </p:nvSpPr>
          <p:spPr>
            <a:xfrm>
              <a:off x="7042839" y="4595194"/>
              <a:ext cx="1181314" cy="469103"/>
            </a:xfrm>
            <a:prstGeom prst="rect">
              <a:avLst/>
            </a:prstGeom>
            <a:noFill/>
          </p:spPr>
          <p:txBody>
            <a:bodyPr wrap="square" anchor="ctr">
              <a:spAutoFit/>
            </a:bodyPr>
            <a:lstStyle/>
            <a:p>
              <a:pPr algn="ctr" defTabSz="914225"/>
              <a:r>
                <a:rPr lang="en-US" sz="1200" b="1" kern="0">
                  <a:ln>
                    <a:solidFill>
                      <a:srgbClr val="FFFFFF">
                        <a:alpha val="0"/>
                      </a:srgbClr>
                    </a:solidFill>
                  </a:ln>
                  <a:solidFill>
                    <a:srgbClr val="333333"/>
                  </a:solidFill>
                  <a:latin typeface="Segoe UI Semibold" charset="0"/>
                  <a:cs typeface="Segoe UI Semibold" charset="0"/>
                </a:rPr>
                <a:t>Automatic response</a:t>
              </a:r>
              <a:endParaRPr lang="en-US" sz="1200">
                <a:solidFill>
                  <a:srgbClr val="333333"/>
                </a:solidFill>
                <a:latin typeface="Segoe Pro Display"/>
              </a:endParaRPr>
            </a:p>
          </p:txBody>
        </p:sp>
        <p:pic>
          <p:nvPicPr>
            <p:cNvPr id="20" name="Graphic 19" descr="Single gear">
              <a:extLst>
                <a:ext uri="{FF2B5EF4-FFF2-40B4-BE49-F238E27FC236}">
                  <a16:creationId xmlns:a16="http://schemas.microsoft.com/office/drawing/2014/main" id="{DF0E3921-4A16-4FE5-AB1C-C384C540E8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423" y="4264393"/>
              <a:ext cx="334146" cy="334146"/>
            </a:xfrm>
            <a:prstGeom prst="rect">
              <a:avLst/>
            </a:prstGeom>
          </p:spPr>
        </p:pic>
      </p:grpSp>
      <p:grpSp>
        <p:nvGrpSpPr>
          <p:cNvPr id="2" name="Group 1" descr="one click enablement">
            <a:extLst>
              <a:ext uri="{FF2B5EF4-FFF2-40B4-BE49-F238E27FC236}">
                <a16:creationId xmlns:a16="http://schemas.microsoft.com/office/drawing/2014/main" id="{9A983BA4-9A28-4AE1-9C2E-AB7061851FAF}"/>
              </a:ext>
            </a:extLst>
          </p:cNvPr>
          <p:cNvGrpSpPr/>
          <p:nvPr/>
        </p:nvGrpSpPr>
        <p:grpSpPr>
          <a:xfrm>
            <a:off x="1081070" y="1086643"/>
            <a:ext cx="1308042" cy="3266408"/>
            <a:chOff x="1080358" y="1086310"/>
            <a:chExt cx="1308228" cy="3266871"/>
          </a:xfrm>
        </p:grpSpPr>
        <p:pic>
          <p:nvPicPr>
            <p:cNvPr id="13" name="Graphic 12" descr="Checkbox Checked">
              <a:extLst>
                <a:ext uri="{FF2B5EF4-FFF2-40B4-BE49-F238E27FC236}">
                  <a16:creationId xmlns:a16="http://schemas.microsoft.com/office/drawing/2014/main" id="{303DFCA3-F459-4642-8D37-38D5B68F8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1572" y="3227717"/>
              <a:ext cx="685800" cy="685800"/>
            </a:xfrm>
            <a:prstGeom prst="rect">
              <a:avLst/>
            </a:prstGeom>
          </p:spPr>
        </p:pic>
        <p:sp>
          <p:nvSpPr>
            <p:cNvPr id="14" name="TextBox 13">
              <a:extLst>
                <a:ext uri="{FF2B5EF4-FFF2-40B4-BE49-F238E27FC236}">
                  <a16:creationId xmlns:a16="http://schemas.microsoft.com/office/drawing/2014/main" id="{4F390061-8F44-47F1-97BF-C3E9B46382B3}"/>
                </a:ext>
              </a:extLst>
            </p:cNvPr>
            <p:cNvSpPr txBox="1"/>
            <p:nvPr/>
          </p:nvSpPr>
          <p:spPr>
            <a:xfrm>
              <a:off x="1080358" y="3821369"/>
              <a:ext cx="1308228" cy="531812"/>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333333"/>
                  </a:solidFill>
                  <a:latin typeface="Segoe UI Semibold" charset="0"/>
                  <a:cs typeface="Segoe UI Semibold" charset="0"/>
                </a:rPr>
                <a:t>One-click</a:t>
              </a:r>
            </a:p>
            <a:p>
              <a:pPr algn="ctr" defTabSz="914225"/>
              <a:r>
                <a:rPr lang="en-US" sz="1400" b="1" kern="0">
                  <a:ln>
                    <a:solidFill>
                      <a:srgbClr val="FFFFFF">
                        <a:alpha val="0"/>
                      </a:srgbClr>
                    </a:solidFill>
                  </a:ln>
                  <a:solidFill>
                    <a:srgbClr val="333333"/>
                  </a:solidFill>
                  <a:latin typeface="Segoe UI Semibold" charset="0"/>
                  <a:cs typeface="Segoe UI Semibold" charset="0"/>
                </a:rPr>
                <a:t>enablement</a:t>
              </a:r>
              <a:endParaRPr lang="en-US" sz="1400">
                <a:solidFill>
                  <a:srgbClr val="333333"/>
                </a:solidFill>
                <a:latin typeface="Segoe Pro Display"/>
              </a:endParaRPr>
            </a:p>
          </p:txBody>
        </p:sp>
        <p:grpSp>
          <p:nvGrpSpPr>
            <p:cNvPr id="7202" name="Group 7201">
              <a:extLst>
                <a:ext uri="{FF2B5EF4-FFF2-40B4-BE49-F238E27FC236}">
                  <a16:creationId xmlns:a16="http://schemas.microsoft.com/office/drawing/2014/main" id="{77C0B417-EF8D-41E3-9174-AA82E0492B93}"/>
                </a:ext>
              </a:extLst>
            </p:cNvPr>
            <p:cNvGrpSpPr/>
            <p:nvPr/>
          </p:nvGrpSpPr>
          <p:grpSpPr>
            <a:xfrm>
              <a:off x="1271401" y="1086310"/>
              <a:ext cx="920223" cy="1022573"/>
              <a:chOff x="772932" y="1027201"/>
              <a:chExt cx="920223" cy="1022573"/>
            </a:xfrm>
          </p:grpSpPr>
          <p:sp>
            <p:nvSpPr>
              <p:cNvPr id="72" name="TextBox 71">
                <a:extLst>
                  <a:ext uri="{FF2B5EF4-FFF2-40B4-BE49-F238E27FC236}">
                    <a16:creationId xmlns:a16="http://schemas.microsoft.com/office/drawing/2014/main" id="{97EC09D6-A194-40FC-B70C-BFEBAE0D0D29}"/>
                  </a:ext>
                </a:extLst>
              </p:cNvPr>
              <p:cNvSpPr txBox="1"/>
              <p:nvPr/>
            </p:nvSpPr>
            <p:spPr>
              <a:xfrm>
                <a:off x="772932" y="1027201"/>
                <a:ext cx="920223"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ENABLE</a:t>
                </a:r>
                <a:endParaRPr lang="en-US" sz="1400">
                  <a:solidFill>
                    <a:srgbClr val="3B2E58"/>
                  </a:solidFill>
                  <a:latin typeface="Segoe Pro Display"/>
                </a:endParaRPr>
              </a:p>
            </p:txBody>
          </p:sp>
          <p:sp>
            <p:nvSpPr>
              <p:cNvPr id="31" name="Diamond 30">
                <a:extLst>
                  <a:ext uri="{FF2B5EF4-FFF2-40B4-BE49-F238E27FC236}">
                    <a16:creationId xmlns:a16="http://schemas.microsoft.com/office/drawing/2014/main" id="{334C45EA-C247-4319-922E-F12B31F48C4B}"/>
                  </a:ext>
                </a:extLst>
              </p:cNvPr>
              <p:cNvSpPr/>
              <p:nvPr/>
            </p:nvSpPr>
            <p:spPr bwMode="auto">
              <a:xfrm>
                <a:off x="862352" y="1329154"/>
                <a:ext cx="720620" cy="720620"/>
              </a:xfrm>
              <a:prstGeom prst="diamond">
                <a:avLst/>
              </a:prstGeom>
              <a:solidFill>
                <a:schemeClr val="accent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a:solidFill>
                    <a:srgbClr val="FFFFFF"/>
                  </a:solidFill>
                  <a:latin typeface="Segoe Pro Display"/>
                  <a:ea typeface="Segoe UI" pitchFamily="34" charset="0"/>
                  <a:cs typeface="Segoe UI" pitchFamily="34" charset="0"/>
                </a:endParaRPr>
              </a:p>
            </p:txBody>
          </p:sp>
          <p:sp>
            <p:nvSpPr>
              <p:cNvPr id="65" name="TextBox 64">
                <a:extLst>
                  <a:ext uri="{FF2B5EF4-FFF2-40B4-BE49-F238E27FC236}">
                    <a16:creationId xmlns:a16="http://schemas.microsoft.com/office/drawing/2014/main" id="{53F31C58-F50F-4E45-A985-A01ADACF7812}"/>
                  </a:ext>
                </a:extLst>
              </p:cNvPr>
              <p:cNvSpPr txBox="1"/>
              <p:nvPr/>
            </p:nvSpPr>
            <p:spPr>
              <a:xfrm>
                <a:off x="1037680" y="139214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1</a:t>
                </a:r>
                <a:endParaRPr lang="en-US" sz="3200">
                  <a:solidFill>
                    <a:srgbClr val="FFFFFF"/>
                  </a:solidFill>
                  <a:latin typeface="Segoe Pro Display"/>
                </a:endParaRPr>
              </a:p>
            </p:txBody>
          </p:sp>
        </p:grpSp>
        <p:cxnSp>
          <p:nvCxnSpPr>
            <p:cNvPr id="134" name="Straight Connector 133">
              <a:extLst>
                <a:ext uri="{FF2B5EF4-FFF2-40B4-BE49-F238E27FC236}">
                  <a16:creationId xmlns:a16="http://schemas.microsoft.com/office/drawing/2014/main" id="{55BCA143-5F9F-442A-A74E-2FA0537D9B56}"/>
                </a:ext>
              </a:extLst>
            </p:cNvPr>
            <p:cNvCxnSpPr>
              <a:cxnSpLocks/>
              <a:stCxn id="31" idx="2"/>
              <a:endCxn id="13" idx="0"/>
            </p:cNvCxnSpPr>
            <p:nvPr/>
          </p:nvCxnSpPr>
          <p:spPr>
            <a:xfrm>
              <a:off x="1721131" y="2108883"/>
              <a:ext cx="13341" cy="1118834"/>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5" name="Group 14" descr="step 3: Remediate">
            <a:extLst>
              <a:ext uri="{FF2B5EF4-FFF2-40B4-BE49-F238E27FC236}">
                <a16:creationId xmlns:a16="http://schemas.microsoft.com/office/drawing/2014/main" id="{8C56E05D-1FBA-4ED5-99BA-167DA64DB3DA}"/>
              </a:ext>
            </a:extLst>
          </p:cNvPr>
          <p:cNvGrpSpPr/>
          <p:nvPr/>
        </p:nvGrpSpPr>
        <p:grpSpPr>
          <a:xfrm>
            <a:off x="7565100" y="1086643"/>
            <a:ext cx="3298730" cy="3344681"/>
            <a:chOff x="7565309" y="1086310"/>
            <a:chExt cx="3299198" cy="3345156"/>
          </a:xfrm>
        </p:grpSpPr>
        <p:grpSp>
          <p:nvGrpSpPr>
            <p:cNvPr id="7168" name="Group 7167">
              <a:extLst>
                <a:ext uri="{FF2B5EF4-FFF2-40B4-BE49-F238E27FC236}">
                  <a16:creationId xmlns:a16="http://schemas.microsoft.com/office/drawing/2014/main" id="{32A9EFD1-8C78-4798-9C22-70F4837787F3}"/>
                </a:ext>
              </a:extLst>
            </p:cNvPr>
            <p:cNvGrpSpPr/>
            <p:nvPr/>
          </p:nvGrpSpPr>
          <p:grpSpPr>
            <a:xfrm>
              <a:off x="7565309" y="2374498"/>
              <a:ext cx="534392" cy="395679"/>
              <a:chOff x="8252063" y="1999977"/>
              <a:chExt cx="534392" cy="395679"/>
            </a:xfrm>
          </p:grpSpPr>
          <p:pic>
            <p:nvPicPr>
              <p:cNvPr id="90" name="Graphic 89" descr="User">
                <a:extLst>
                  <a:ext uri="{FF2B5EF4-FFF2-40B4-BE49-F238E27FC236}">
                    <a16:creationId xmlns:a16="http://schemas.microsoft.com/office/drawing/2014/main" id="{E5FF2750-DDC8-432E-B2B2-5FF3A4473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4958" y="1999977"/>
                <a:ext cx="228600" cy="228600"/>
              </a:xfrm>
              <a:prstGeom prst="rect">
                <a:avLst/>
              </a:prstGeom>
            </p:spPr>
          </p:pic>
          <p:sp>
            <p:nvSpPr>
              <p:cNvPr id="91" name="TextBox 90">
                <a:extLst>
                  <a:ext uri="{FF2B5EF4-FFF2-40B4-BE49-F238E27FC236}">
                    <a16:creationId xmlns:a16="http://schemas.microsoft.com/office/drawing/2014/main" id="{37F41C63-85DB-475C-995D-07F8DDCD4B77}"/>
                  </a:ext>
                </a:extLst>
              </p:cNvPr>
              <p:cNvSpPr txBox="1"/>
              <p:nvPr/>
            </p:nvSpPr>
            <p:spPr>
              <a:xfrm>
                <a:off x="8252063" y="2177776"/>
                <a:ext cx="534392" cy="217880"/>
              </a:xfrm>
              <a:prstGeom prst="rect">
                <a:avLst/>
              </a:prstGeom>
              <a:noFill/>
            </p:spPr>
            <p:txBody>
              <a:bodyPr wrap="square" anchor="ctr">
                <a:spAutoFit/>
              </a:bodyPr>
              <a:lstStyle/>
              <a:p>
                <a:pPr algn="ctr" defTabSz="914225"/>
                <a:r>
                  <a:rPr lang="en-US" sz="800" b="1" kern="0">
                    <a:ln>
                      <a:solidFill>
                        <a:srgbClr val="FFFFFF">
                          <a:alpha val="0"/>
                        </a:srgbClr>
                      </a:solidFill>
                    </a:ln>
                    <a:solidFill>
                      <a:srgbClr val="7FBA00"/>
                    </a:solidFill>
                    <a:latin typeface="Segoe UI Semibold" charset="0"/>
                    <a:cs typeface="Segoe UI Semibold" charset="0"/>
                  </a:rPr>
                  <a:t>SecOps</a:t>
                </a:r>
                <a:endParaRPr lang="en-US" sz="800">
                  <a:solidFill>
                    <a:srgbClr val="7FBA00"/>
                  </a:solidFill>
                  <a:latin typeface="Segoe Pro Display"/>
                </a:endParaRPr>
              </a:p>
            </p:txBody>
          </p:sp>
        </p:grpSp>
        <p:pic>
          <p:nvPicPr>
            <p:cNvPr id="7170" name="Picture 2" descr="Azure Sentinel is now GA! | Marius Sandbu">
              <a:extLst>
                <a:ext uri="{FF2B5EF4-FFF2-40B4-BE49-F238E27FC236}">
                  <a16:creationId xmlns:a16="http://schemas.microsoft.com/office/drawing/2014/main" id="{764EA6AA-521B-445A-A6B1-45238D90E7DF}"/>
                </a:ext>
              </a:extLst>
            </p:cNvPr>
            <p:cNvPicPr>
              <a:picLocks noChangeAspect="1" noChangeArrowheads="1"/>
            </p:cNvPicPr>
            <p:nvPr/>
          </p:nvPicPr>
          <p:blipFill rotWithShape="1">
            <a:blip r:embed="rId11" cstate="print">
              <a:biLevel thresh="50000"/>
              <a:extLst>
                <a:ext uri="{28A0092B-C50C-407E-A947-70E740481C1C}">
                  <a14:useLocalDpi xmlns:a14="http://schemas.microsoft.com/office/drawing/2010/main" val="0"/>
                </a:ext>
              </a:extLst>
            </a:blip>
            <a:srcRect r="-2290" b="-17890"/>
            <a:stretch/>
          </p:blipFill>
          <p:spPr bwMode="auto">
            <a:xfrm>
              <a:off x="8346487" y="2781780"/>
              <a:ext cx="345076" cy="3977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58F3032-D3DD-4681-8123-20D5E869B7FF}"/>
                </a:ext>
              </a:extLst>
            </p:cNvPr>
            <p:cNvSpPr txBox="1"/>
            <p:nvPr/>
          </p:nvSpPr>
          <p:spPr>
            <a:xfrm>
              <a:off x="7901156" y="2351369"/>
              <a:ext cx="1181314" cy="406265"/>
            </a:xfrm>
            <a:prstGeom prst="rect">
              <a:avLst/>
            </a:prstGeom>
            <a:noFill/>
          </p:spPr>
          <p:txBody>
            <a:bodyPr wrap="square" anchor="ctr">
              <a:spAutoFit/>
            </a:bodyPr>
            <a:lstStyle/>
            <a:p>
              <a:pPr algn="ctr" defTabSz="914225"/>
              <a:r>
                <a:rPr lang="en-US" sz="1000" b="1" kern="0">
                  <a:ln>
                    <a:solidFill>
                      <a:srgbClr val="FFFFFF">
                        <a:alpha val="0"/>
                      </a:srgbClr>
                    </a:solidFill>
                  </a:ln>
                  <a:solidFill>
                    <a:srgbClr val="333333"/>
                  </a:solidFill>
                  <a:latin typeface="Segoe UI Semibold" charset="0"/>
                  <a:cs typeface="Segoe UI Semibold" charset="0"/>
                </a:rPr>
                <a:t>Investigate in</a:t>
              </a:r>
              <a:br>
                <a:rPr lang="en-US" sz="1000" b="1" kern="0">
                  <a:ln>
                    <a:solidFill>
                      <a:srgbClr val="FFFFFF">
                        <a:alpha val="0"/>
                      </a:srgbClr>
                    </a:solidFill>
                  </a:ln>
                  <a:solidFill>
                    <a:srgbClr val="333333"/>
                  </a:solidFill>
                  <a:latin typeface="Segoe UI Semibold" charset="0"/>
                  <a:cs typeface="Segoe UI Semibold" charset="0"/>
                </a:rPr>
              </a:br>
              <a:r>
                <a:rPr lang="en-US" sz="1000" b="1" kern="0">
                  <a:ln>
                    <a:solidFill>
                      <a:srgbClr val="FFFFFF">
                        <a:alpha val="0"/>
                      </a:srgbClr>
                    </a:solidFill>
                  </a:ln>
                  <a:solidFill>
                    <a:srgbClr val="333333"/>
                  </a:solidFill>
                  <a:latin typeface="Segoe UI Semibold" charset="0"/>
                  <a:cs typeface="Segoe UI Semibold" charset="0"/>
                </a:rPr>
                <a:t>Azure Sentinel</a:t>
              </a:r>
              <a:endParaRPr lang="en-US" sz="1000">
                <a:solidFill>
                  <a:srgbClr val="333333"/>
                </a:solidFill>
                <a:latin typeface="Segoe Pro Display"/>
              </a:endParaRPr>
            </a:p>
          </p:txBody>
        </p:sp>
        <p:cxnSp>
          <p:nvCxnSpPr>
            <p:cNvPr id="19" name="Connector: Elbow 18">
              <a:extLst>
                <a:ext uri="{FF2B5EF4-FFF2-40B4-BE49-F238E27FC236}">
                  <a16:creationId xmlns:a16="http://schemas.microsoft.com/office/drawing/2014/main" id="{6328303B-3CE4-4ED2-A060-806614150FA1}"/>
                </a:ext>
              </a:extLst>
            </p:cNvPr>
            <p:cNvCxnSpPr>
              <a:cxnSpLocks/>
              <a:stCxn id="85" idx="3"/>
              <a:endCxn id="7170" idx="2"/>
            </p:cNvCxnSpPr>
            <p:nvPr/>
          </p:nvCxnSpPr>
          <p:spPr>
            <a:xfrm flipV="1">
              <a:off x="7840345" y="3179481"/>
              <a:ext cx="678680" cy="377004"/>
            </a:xfrm>
            <a:prstGeom prst="bentConnector2">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BCE6EF5-8A71-43B0-86FB-49FB304BADF6}"/>
                </a:ext>
              </a:extLst>
            </p:cNvPr>
            <p:cNvGrpSpPr/>
            <p:nvPr/>
          </p:nvGrpSpPr>
          <p:grpSpPr>
            <a:xfrm>
              <a:off x="7800569" y="1086310"/>
              <a:ext cx="3063938" cy="3345156"/>
              <a:chOff x="7800569" y="1086310"/>
              <a:chExt cx="3063938" cy="3345156"/>
            </a:xfrm>
          </p:grpSpPr>
          <p:grpSp>
            <p:nvGrpSpPr>
              <p:cNvPr id="7174" name="Group 7173">
                <a:extLst>
                  <a:ext uri="{FF2B5EF4-FFF2-40B4-BE49-F238E27FC236}">
                    <a16:creationId xmlns:a16="http://schemas.microsoft.com/office/drawing/2014/main" id="{1D1CEE4D-693E-4A50-920F-C02172F5C967}"/>
                  </a:ext>
                </a:extLst>
              </p:cNvPr>
              <p:cNvGrpSpPr/>
              <p:nvPr/>
            </p:nvGrpSpPr>
            <p:grpSpPr>
              <a:xfrm>
                <a:off x="9481104" y="2719613"/>
                <a:ext cx="1383403" cy="1383403"/>
                <a:chOff x="10477923" y="2287826"/>
                <a:chExt cx="1383403" cy="1383403"/>
              </a:xfrm>
            </p:grpSpPr>
            <p:sp>
              <p:nvSpPr>
                <p:cNvPr id="55" name="Oval 54">
                  <a:extLst>
                    <a:ext uri="{FF2B5EF4-FFF2-40B4-BE49-F238E27FC236}">
                      <a16:creationId xmlns:a16="http://schemas.microsoft.com/office/drawing/2014/main" id="{8E08EDD7-522C-4681-A1FA-1004062054FD}"/>
                    </a:ext>
                  </a:extLst>
                </p:cNvPr>
                <p:cNvSpPr/>
                <p:nvPr/>
              </p:nvSpPr>
              <p:spPr bwMode="auto">
                <a:xfrm>
                  <a:off x="10477923" y="2287826"/>
                  <a:ext cx="1383403" cy="1383403"/>
                </a:xfrm>
                <a:prstGeom prst="ellipse">
                  <a:avLst/>
                </a:prstGeom>
                <a:solidFill>
                  <a:srgbClr val="7FBA00"/>
                </a:solidFill>
                <a:ln w="76200">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58" name="TextBox 57">
                  <a:extLst>
                    <a:ext uri="{FF2B5EF4-FFF2-40B4-BE49-F238E27FC236}">
                      <a16:creationId xmlns:a16="http://schemas.microsoft.com/office/drawing/2014/main" id="{F14884A9-6E66-4C8B-902F-F2AD2AB92C5C}"/>
                    </a:ext>
                  </a:extLst>
                </p:cNvPr>
                <p:cNvSpPr txBox="1"/>
                <p:nvPr/>
              </p:nvSpPr>
              <p:spPr>
                <a:xfrm>
                  <a:off x="10477923" y="2861201"/>
                  <a:ext cx="1383402" cy="531812"/>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FFFFFF"/>
                      </a:solidFill>
                      <a:latin typeface="Segoe UI Semibold" charset="0"/>
                      <a:cs typeface="Segoe UI Semibold" charset="0"/>
                    </a:rPr>
                    <a:t>Threat</a:t>
                  </a:r>
                </a:p>
                <a:p>
                  <a:pPr algn="ctr" defTabSz="914225"/>
                  <a:r>
                    <a:rPr lang="en-US" sz="1400" b="1" kern="0">
                      <a:ln>
                        <a:solidFill>
                          <a:srgbClr val="FFFFFF">
                            <a:alpha val="0"/>
                          </a:srgbClr>
                        </a:solidFill>
                      </a:ln>
                      <a:solidFill>
                        <a:srgbClr val="FFFFFF"/>
                      </a:solidFill>
                      <a:latin typeface="Segoe UI Semibold" charset="0"/>
                      <a:cs typeface="Segoe UI Semibold" charset="0"/>
                    </a:rPr>
                    <a:t>remediated</a:t>
                  </a:r>
                  <a:endParaRPr lang="en-US" sz="1400">
                    <a:solidFill>
                      <a:srgbClr val="FFFFFF"/>
                    </a:solidFill>
                    <a:latin typeface="Segoe Pro Display"/>
                  </a:endParaRPr>
                </a:p>
              </p:txBody>
            </p:sp>
            <p:pic>
              <p:nvPicPr>
                <p:cNvPr id="29" name="Graphic 28" descr="Checkmark">
                  <a:extLst>
                    <a:ext uri="{FF2B5EF4-FFF2-40B4-BE49-F238E27FC236}">
                      <a16:creationId xmlns:a16="http://schemas.microsoft.com/office/drawing/2014/main" id="{8CF46663-B213-40BD-90A3-7E3E927AE7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41024" y="2455796"/>
                  <a:ext cx="457200" cy="457200"/>
                </a:xfrm>
                <a:prstGeom prst="rect">
                  <a:avLst/>
                </a:prstGeom>
              </p:spPr>
            </p:pic>
          </p:grpSp>
          <p:cxnSp>
            <p:nvCxnSpPr>
              <p:cNvPr id="7171" name="Connector: Elbow 7170">
                <a:extLst>
                  <a:ext uri="{FF2B5EF4-FFF2-40B4-BE49-F238E27FC236}">
                    <a16:creationId xmlns:a16="http://schemas.microsoft.com/office/drawing/2014/main" id="{7544C472-AEBC-407F-9042-5B7013CFD214}"/>
                  </a:ext>
                </a:extLst>
              </p:cNvPr>
              <p:cNvCxnSpPr>
                <a:cxnSpLocks/>
                <a:stCxn id="20" idx="3"/>
                <a:endCxn id="55" idx="4"/>
              </p:cNvCxnSpPr>
              <p:nvPr/>
            </p:nvCxnSpPr>
            <p:spPr>
              <a:xfrm flipV="1">
                <a:off x="7800569" y="4103016"/>
                <a:ext cx="2372237" cy="328450"/>
              </a:xfrm>
              <a:prstGeom prst="bentConnector2">
                <a:avLst/>
              </a:prstGeom>
              <a:ln w="19050">
                <a:solidFill>
                  <a:srgbClr val="7FBA0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172" name="Connector: Elbow 7171">
                <a:extLst>
                  <a:ext uri="{FF2B5EF4-FFF2-40B4-BE49-F238E27FC236}">
                    <a16:creationId xmlns:a16="http://schemas.microsoft.com/office/drawing/2014/main" id="{F687AB51-5319-4408-9030-82088742C878}"/>
                  </a:ext>
                </a:extLst>
              </p:cNvPr>
              <p:cNvCxnSpPr>
                <a:cxnSpLocks/>
                <a:stCxn id="85" idx="3"/>
                <a:endCxn id="58" idx="1"/>
              </p:cNvCxnSpPr>
              <p:nvPr/>
            </p:nvCxnSpPr>
            <p:spPr>
              <a:xfrm>
                <a:off x="7840345" y="3556485"/>
                <a:ext cx="1640759" cy="2409"/>
              </a:xfrm>
              <a:prstGeom prst="bentConnector3">
                <a:avLst>
                  <a:gd name="adj1" fmla="val 50000"/>
                </a:avLst>
              </a:prstGeom>
              <a:ln w="19050">
                <a:solidFill>
                  <a:srgbClr val="7FBA00"/>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204" name="Group 7203">
                <a:extLst>
                  <a:ext uri="{FF2B5EF4-FFF2-40B4-BE49-F238E27FC236}">
                    <a16:creationId xmlns:a16="http://schemas.microsoft.com/office/drawing/2014/main" id="{173B49BC-58CC-47C4-9917-1B1AD0916D69}"/>
                  </a:ext>
                </a:extLst>
              </p:cNvPr>
              <p:cNvGrpSpPr/>
              <p:nvPr/>
            </p:nvGrpSpPr>
            <p:grpSpPr>
              <a:xfrm>
                <a:off x="9544069" y="1086310"/>
                <a:ext cx="1257471" cy="1022573"/>
                <a:chOff x="10379319" y="1263851"/>
                <a:chExt cx="1257471" cy="1022573"/>
              </a:xfrm>
            </p:grpSpPr>
            <p:sp>
              <p:nvSpPr>
                <p:cNvPr id="77" name="TextBox 76">
                  <a:extLst>
                    <a:ext uri="{FF2B5EF4-FFF2-40B4-BE49-F238E27FC236}">
                      <a16:creationId xmlns:a16="http://schemas.microsoft.com/office/drawing/2014/main" id="{2BCA0455-F07C-4684-BC16-6969C017A75E}"/>
                    </a:ext>
                  </a:extLst>
                </p:cNvPr>
                <p:cNvSpPr txBox="1"/>
                <p:nvPr/>
              </p:nvSpPr>
              <p:spPr>
                <a:xfrm>
                  <a:off x="10379319" y="1263851"/>
                  <a:ext cx="1257471"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REMEDIATE</a:t>
                  </a:r>
                  <a:endParaRPr lang="en-US" sz="1400">
                    <a:solidFill>
                      <a:srgbClr val="3B2E58"/>
                    </a:solidFill>
                    <a:latin typeface="Segoe Pro Display"/>
                  </a:endParaRPr>
                </a:p>
              </p:txBody>
            </p:sp>
            <p:sp>
              <p:nvSpPr>
                <p:cNvPr id="69" name="Diamond 68">
                  <a:extLst>
                    <a:ext uri="{FF2B5EF4-FFF2-40B4-BE49-F238E27FC236}">
                      <a16:creationId xmlns:a16="http://schemas.microsoft.com/office/drawing/2014/main" id="{8E70E652-AE0A-4060-A99D-CC216DEB2004}"/>
                    </a:ext>
                  </a:extLst>
                </p:cNvPr>
                <p:cNvSpPr/>
                <p:nvPr/>
              </p:nvSpPr>
              <p:spPr bwMode="auto">
                <a:xfrm>
                  <a:off x="10643503" y="1565804"/>
                  <a:ext cx="720620" cy="720620"/>
                </a:xfrm>
                <a:prstGeom prst="diamond">
                  <a:avLst/>
                </a:prstGeom>
                <a:solidFill>
                  <a:schemeClr val="accent4"/>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71" name="TextBox 70">
                  <a:extLst>
                    <a:ext uri="{FF2B5EF4-FFF2-40B4-BE49-F238E27FC236}">
                      <a16:creationId xmlns:a16="http://schemas.microsoft.com/office/drawing/2014/main" id="{576BAD0F-B3C3-4347-B90F-C4F75CD6669B}"/>
                    </a:ext>
                  </a:extLst>
                </p:cNvPr>
                <p:cNvSpPr txBox="1"/>
                <p:nvPr/>
              </p:nvSpPr>
              <p:spPr>
                <a:xfrm>
                  <a:off x="10818831" y="162879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3</a:t>
                  </a:r>
                  <a:endParaRPr lang="en-US" sz="3200">
                    <a:solidFill>
                      <a:srgbClr val="FFFFFF"/>
                    </a:solidFill>
                    <a:latin typeface="Segoe Pro Display"/>
                  </a:endParaRPr>
                </a:p>
              </p:txBody>
            </p:sp>
          </p:grpSp>
          <p:cxnSp>
            <p:nvCxnSpPr>
              <p:cNvPr id="206" name="Straight Connector 205">
                <a:extLst>
                  <a:ext uri="{FF2B5EF4-FFF2-40B4-BE49-F238E27FC236}">
                    <a16:creationId xmlns:a16="http://schemas.microsoft.com/office/drawing/2014/main" id="{582E3D6F-8290-41F7-9F86-C5BFBB6AB140}"/>
                  </a:ext>
                </a:extLst>
              </p:cNvPr>
              <p:cNvCxnSpPr>
                <a:cxnSpLocks/>
                <a:stCxn id="69" idx="2"/>
              </p:cNvCxnSpPr>
              <p:nvPr/>
            </p:nvCxnSpPr>
            <p:spPr>
              <a:xfrm>
                <a:off x="10168563" y="2108883"/>
                <a:ext cx="0" cy="435581"/>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7" name="Group 6" descr="Step 2: Alert is raised">
            <a:extLst>
              <a:ext uri="{FF2B5EF4-FFF2-40B4-BE49-F238E27FC236}">
                <a16:creationId xmlns:a16="http://schemas.microsoft.com/office/drawing/2014/main" id="{91EF093B-51CF-4DE9-8AF6-09A8612F53C9}"/>
              </a:ext>
            </a:extLst>
          </p:cNvPr>
          <p:cNvGrpSpPr/>
          <p:nvPr/>
        </p:nvGrpSpPr>
        <p:grpSpPr>
          <a:xfrm>
            <a:off x="3569889" y="1086643"/>
            <a:ext cx="3813074" cy="2986298"/>
            <a:chOff x="3569530" y="1086310"/>
            <a:chExt cx="3813615" cy="2986721"/>
          </a:xfrm>
        </p:grpSpPr>
        <p:cxnSp>
          <p:nvCxnSpPr>
            <p:cNvPr id="7188" name="Straight Arrow Connector 7187">
              <a:extLst>
                <a:ext uri="{FF2B5EF4-FFF2-40B4-BE49-F238E27FC236}">
                  <a16:creationId xmlns:a16="http://schemas.microsoft.com/office/drawing/2014/main" id="{3444E862-C139-4FC8-8ABB-93F8D3C4D879}"/>
                </a:ext>
              </a:extLst>
            </p:cNvPr>
            <p:cNvCxnSpPr>
              <a:cxnSpLocks/>
              <a:endCxn id="85" idx="1"/>
            </p:cNvCxnSpPr>
            <p:nvPr/>
          </p:nvCxnSpPr>
          <p:spPr>
            <a:xfrm flipV="1">
              <a:off x="3569530" y="3556485"/>
              <a:ext cx="3813615" cy="1129"/>
            </a:xfrm>
            <a:prstGeom prst="straightConnector1">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7203" name="Group 7202">
              <a:extLst>
                <a:ext uri="{FF2B5EF4-FFF2-40B4-BE49-F238E27FC236}">
                  <a16:creationId xmlns:a16="http://schemas.microsoft.com/office/drawing/2014/main" id="{DAEF1B16-9178-449D-A2A8-45CF7A7EB343}"/>
                </a:ext>
              </a:extLst>
            </p:cNvPr>
            <p:cNvGrpSpPr/>
            <p:nvPr/>
          </p:nvGrpSpPr>
          <p:grpSpPr>
            <a:xfrm>
              <a:off x="5213006" y="1086310"/>
              <a:ext cx="920223" cy="1022573"/>
              <a:chOff x="4453234" y="977651"/>
              <a:chExt cx="920223" cy="1022573"/>
            </a:xfrm>
          </p:grpSpPr>
          <p:sp>
            <p:nvSpPr>
              <p:cNvPr id="76" name="TextBox 75">
                <a:extLst>
                  <a:ext uri="{FF2B5EF4-FFF2-40B4-BE49-F238E27FC236}">
                    <a16:creationId xmlns:a16="http://schemas.microsoft.com/office/drawing/2014/main" id="{68829912-31EE-40C4-B5A1-1BF8F65EE162}"/>
                  </a:ext>
                </a:extLst>
              </p:cNvPr>
              <p:cNvSpPr txBox="1"/>
              <p:nvPr/>
            </p:nvSpPr>
            <p:spPr>
              <a:xfrm>
                <a:off x="4453234" y="977651"/>
                <a:ext cx="920223" cy="345272"/>
              </a:xfrm>
              <a:prstGeom prst="roundRect">
                <a:avLst/>
              </a:prstGeom>
              <a:solidFill>
                <a:schemeClr val="bg1"/>
              </a:solidFill>
            </p:spPr>
            <p:txBody>
              <a:bodyPr wrap="square" anchor="ctr">
                <a:spAutoFit/>
              </a:bodyPr>
              <a:lstStyle/>
              <a:p>
                <a:pPr algn="ctr" defTabSz="914225"/>
                <a:r>
                  <a:rPr lang="en-US" sz="1400" b="1" kern="0">
                    <a:ln>
                      <a:solidFill>
                        <a:srgbClr val="FFFFFF">
                          <a:alpha val="0"/>
                        </a:srgbClr>
                      </a:solidFill>
                    </a:ln>
                    <a:solidFill>
                      <a:srgbClr val="3B2E58"/>
                    </a:solidFill>
                    <a:latin typeface="Segoe UI Semibold" charset="0"/>
                    <a:cs typeface="Segoe UI Semibold" charset="0"/>
                  </a:rPr>
                  <a:t>ALERT</a:t>
                </a:r>
                <a:endParaRPr lang="en-US" sz="1400">
                  <a:solidFill>
                    <a:srgbClr val="3B2E58"/>
                  </a:solidFill>
                  <a:latin typeface="Segoe Pro Display"/>
                </a:endParaRPr>
              </a:p>
            </p:txBody>
          </p:sp>
          <p:sp>
            <p:nvSpPr>
              <p:cNvPr id="67" name="Diamond 66">
                <a:extLst>
                  <a:ext uri="{FF2B5EF4-FFF2-40B4-BE49-F238E27FC236}">
                    <a16:creationId xmlns:a16="http://schemas.microsoft.com/office/drawing/2014/main" id="{97D2C642-5097-41F1-9500-3A6E798900E4}"/>
                  </a:ext>
                </a:extLst>
              </p:cNvPr>
              <p:cNvSpPr/>
              <p:nvPr/>
            </p:nvSpPr>
            <p:spPr bwMode="auto">
              <a:xfrm>
                <a:off x="4550234" y="1279604"/>
                <a:ext cx="720620" cy="720620"/>
              </a:xfrm>
              <a:prstGeom prst="diamond">
                <a:avLst/>
              </a:prstGeom>
              <a:solidFill>
                <a:schemeClr val="accent2"/>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68" name="TextBox 67">
                <a:extLst>
                  <a:ext uri="{FF2B5EF4-FFF2-40B4-BE49-F238E27FC236}">
                    <a16:creationId xmlns:a16="http://schemas.microsoft.com/office/drawing/2014/main" id="{1A5C553F-8C09-401B-9B2A-2A05C0411DA6}"/>
                  </a:ext>
                </a:extLst>
              </p:cNvPr>
              <p:cNvSpPr txBox="1"/>
              <p:nvPr/>
            </p:nvSpPr>
            <p:spPr>
              <a:xfrm>
                <a:off x="4725562" y="1342590"/>
                <a:ext cx="369965" cy="594650"/>
              </a:xfrm>
              <a:prstGeom prst="rect">
                <a:avLst/>
              </a:prstGeom>
              <a:noFill/>
            </p:spPr>
            <p:txBody>
              <a:bodyPr wrap="square" anchor="ctr">
                <a:spAutoFit/>
              </a:bodyPr>
              <a:lstStyle/>
              <a:p>
                <a:pPr algn="ctr" defTabSz="914225"/>
                <a:r>
                  <a:rPr lang="en-US" sz="3200" b="1" kern="0">
                    <a:ln>
                      <a:solidFill>
                        <a:srgbClr val="FFFFFF">
                          <a:alpha val="0"/>
                        </a:srgbClr>
                      </a:solidFill>
                    </a:ln>
                    <a:solidFill>
                      <a:srgbClr val="FFFFFF"/>
                    </a:solidFill>
                    <a:latin typeface="Segoe UI Semibold" charset="0"/>
                    <a:cs typeface="Segoe UI Semibold" charset="0"/>
                  </a:rPr>
                  <a:t>2</a:t>
                </a:r>
                <a:endParaRPr lang="en-US" sz="3200">
                  <a:solidFill>
                    <a:srgbClr val="FFFFFF"/>
                  </a:solidFill>
                  <a:latin typeface="Segoe Pro Display"/>
                </a:endParaRPr>
              </a:p>
            </p:txBody>
          </p:sp>
        </p:grpSp>
        <p:sp>
          <p:nvSpPr>
            <p:cNvPr id="50" name="TextBox 49">
              <a:extLst>
                <a:ext uri="{FF2B5EF4-FFF2-40B4-BE49-F238E27FC236}">
                  <a16:creationId xmlns:a16="http://schemas.microsoft.com/office/drawing/2014/main" id="{07EC8EB9-62B7-4B2C-8E57-B3BF55E2D074}"/>
                </a:ext>
              </a:extLst>
            </p:cNvPr>
            <p:cNvSpPr txBox="1"/>
            <p:nvPr/>
          </p:nvSpPr>
          <p:spPr>
            <a:xfrm>
              <a:off x="5181337" y="3420443"/>
              <a:ext cx="983563" cy="275820"/>
            </a:xfrm>
            <a:prstGeom prst="roundRect">
              <a:avLst/>
            </a:prstGeom>
            <a:solidFill>
              <a:srgbClr val="FFB900"/>
            </a:solidFill>
          </p:spPr>
          <p:txBody>
            <a:bodyPr wrap="square" anchor="ctr">
              <a:spAutoFit/>
            </a:bodyPr>
            <a:lstStyle/>
            <a:p>
              <a:pPr algn="ctr" defTabSz="914225"/>
              <a:r>
                <a:rPr lang="en-US" sz="1000" b="1" kern="0">
                  <a:ln>
                    <a:solidFill>
                      <a:srgbClr val="FFFFFF">
                        <a:alpha val="0"/>
                      </a:srgbClr>
                    </a:solidFill>
                  </a:ln>
                  <a:solidFill>
                    <a:srgbClr val="3B2E58"/>
                  </a:solidFill>
                  <a:latin typeface="Segoe UI Semibold" charset="0"/>
                  <a:cs typeface="Segoe UI Semibold" charset="0"/>
                </a:rPr>
                <a:t>Security alert</a:t>
              </a:r>
              <a:endParaRPr lang="en-US" sz="1000" b="1">
                <a:solidFill>
                  <a:srgbClr val="3B2E58"/>
                </a:solidFill>
                <a:latin typeface="Segoe Pro Display"/>
              </a:endParaRPr>
            </a:p>
          </p:txBody>
        </p:sp>
        <p:cxnSp>
          <p:nvCxnSpPr>
            <p:cNvPr id="137" name="Straight Connector 136">
              <a:extLst>
                <a:ext uri="{FF2B5EF4-FFF2-40B4-BE49-F238E27FC236}">
                  <a16:creationId xmlns:a16="http://schemas.microsoft.com/office/drawing/2014/main" id="{84167FF1-49A0-44E4-B59D-CC6E1D7413CA}"/>
                </a:ext>
              </a:extLst>
            </p:cNvPr>
            <p:cNvCxnSpPr>
              <a:cxnSpLocks/>
              <a:stCxn id="67" idx="2"/>
            </p:cNvCxnSpPr>
            <p:nvPr/>
          </p:nvCxnSpPr>
          <p:spPr>
            <a:xfrm>
              <a:off x="5670316" y="2108883"/>
              <a:ext cx="0" cy="1145241"/>
            </a:xfrm>
            <a:prstGeom prst="line">
              <a:avLst/>
            </a:prstGeom>
            <a:ln w="12700">
              <a:solidFill>
                <a:srgbClr val="3B2E58"/>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2E6036A-973F-4B4C-A073-8829852CDCB4}"/>
                </a:ext>
              </a:extLst>
            </p:cNvPr>
            <p:cNvSpPr txBox="1"/>
            <p:nvPr/>
          </p:nvSpPr>
          <p:spPr>
            <a:xfrm>
              <a:off x="4939661" y="3729604"/>
              <a:ext cx="1592189" cy="343427"/>
            </a:xfrm>
            <a:prstGeom prst="rect">
              <a:avLst/>
            </a:prstGeom>
            <a:noFill/>
          </p:spPr>
          <p:txBody>
            <a:bodyPr wrap="square" anchor="ctr">
              <a:spAutoFit/>
            </a:bodyPr>
            <a:lstStyle/>
            <a:p>
              <a:pPr algn="ctr" defTabSz="914225"/>
              <a:r>
                <a:rPr lang="en-US" sz="800" b="1" kern="0" dirty="0">
                  <a:ln>
                    <a:solidFill>
                      <a:srgbClr val="FFFFFF">
                        <a:alpha val="0"/>
                      </a:srgbClr>
                    </a:solidFill>
                  </a:ln>
                  <a:latin typeface="Segoe UI Semibold" charset="0"/>
                  <a:cs typeface="Segoe UI Semibold" charset="0"/>
                </a:rPr>
                <a:t>Enriched with</a:t>
              </a:r>
            </a:p>
            <a:p>
              <a:pPr algn="ctr" defTabSz="914225"/>
              <a:r>
                <a:rPr lang="en-US" sz="800" b="1" kern="0" dirty="0">
                  <a:ln>
                    <a:solidFill>
                      <a:srgbClr val="FFFFFF">
                        <a:alpha val="0"/>
                      </a:srgbClr>
                    </a:solidFill>
                  </a:ln>
                  <a:latin typeface="Segoe UI Semibold" charset="0"/>
                  <a:cs typeface="Segoe UI Semibold" charset="0"/>
                </a:rPr>
                <a:t>Microsoft Threat Intelligence</a:t>
              </a:r>
              <a:endParaRPr lang="en-US" sz="800" dirty="0">
                <a:latin typeface="Segoe Pro Display"/>
              </a:endParaRPr>
            </a:p>
          </p:txBody>
        </p:sp>
      </p:grpSp>
      <p:sp>
        <p:nvSpPr>
          <p:cNvPr id="4" name="Freeform: Shape 3" descr="shield frame">
            <a:extLst>
              <a:ext uri="{FF2B5EF4-FFF2-40B4-BE49-F238E27FC236}">
                <a16:creationId xmlns:a16="http://schemas.microsoft.com/office/drawing/2014/main" id="{955229F1-6041-480A-A520-095977B8B7A7}"/>
              </a:ext>
            </a:extLst>
          </p:cNvPr>
          <p:cNvSpPr/>
          <p:nvPr/>
        </p:nvSpPr>
        <p:spPr>
          <a:xfrm>
            <a:off x="3452647" y="2770783"/>
            <a:ext cx="1190013" cy="1623990"/>
          </a:xfrm>
          <a:custGeom>
            <a:avLst/>
            <a:gdLst>
              <a:gd name="connsiteX0" fmla="*/ 234747 w 275915"/>
              <a:gd name="connsiteY0" fmla="*/ 44882 h 376536"/>
              <a:gd name="connsiteX1" fmla="*/ 234747 w 275915"/>
              <a:gd name="connsiteY1" fmla="*/ 44882 h 376536"/>
              <a:gd name="connsiteX2" fmla="*/ 137950 w 275915"/>
              <a:gd name="connsiteY2" fmla="*/ 0 h 376536"/>
              <a:gd name="connsiteX3" fmla="*/ 0 w 275915"/>
              <a:gd name="connsiteY3" fmla="*/ 47006 h 376536"/>
              <a:gd name="connsiteX4" fmla="*/ 0 w 275915"/>
              <a:gd name="connsiteY4" fmla="*/ 239872 h 376536"/>
              <a:gd name="connsiteX5" fmla="*/ 30893 w 275915"/>
              <a:gd name="connsiteY5" fmla="*/ 304122 h 376536"/>
              <a:gd name="connsiteX6" fmla="*/ 30893 w 275915"/>
              <a:gd name="connsiteY6" fmla="*/ 304122 h 376536"/>
              <a:gd name="connsiteX7" fmla="*/ 137958 w 275915"/>
              <a:gd name="connsiteY7" fmla="*/ 376537 h 376536"/>
              <a:gd name="connsiteX8" fmla="*/ 275915 w 275915"/>
              <a:gd name="connsiteY8" fmla="*/ 239864 h 376536"/>
              <a:gd name="connsiteX9" fmla="*/ 275915 w 275915"/>
              <a:gd name="connsiteY9" fmla="*/ 47006 h 376536"/>
              <a:gd name="connsiteX10" fmla="*/ 234747 w 275915"/>
              <a:gd name="connsiteY10" fmla="*/ 44882 h 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915" h="376536">
                <a:moveTo>
                  <a:pt x="234747" y="44882"/>
                </a:moveTo>
                <a:lnTo>
                  <a:pt x="234747" y="44882"/>
                </a:lnTo>
                <a:cubicBezTo>
                  <a:pt x="151823" y="35733"/>
                  <a:pt x="137950" y="0"/>
                  <a:pt x="137950" y="0"/>
                </a:cubicBezTo>
                <a:cubicBezTo>
                  <a:pt x="137950" y="0"/>
                  <a:pt x="119289" y="47006"/>
                  <a:pt x="0" y="47006"/>
                </a:cubicBezTo>
                <a:lnTo>
                  <a:pt x="0" y="239872"/>
                </a:lnTo>
                <a:cubicBezTo>
                  <a:pt x="0" y="263194"/>
                  <a:pt x="12955" y="285032"/>
                  <a:pt x="30893" y="304122"/>
                </a:cubicBezTo>
                <a:lnTo>
                  <a:pt x="30893" y="304122"/>
                </a:lnTo>
                <a:cubicBezTo>
                  <a:pt x="71557" y="347408"/>
                  <a:pt x="137958" y="376537"/>
                  <a:pt x="137958" y="376537"/>
                </a:cubicBezTo>
                <a:cubicBezTo>
                  <a:pt x="137958" y="376537"/>
                  <a:pt x="275915" y="316074"/>
                  <a:pt x="275915" y="239864"/>
                </a:cubicBezTo>
                <a:lnTo>
                  <a:pt x="275915" y="47006"/>
                </a:lnTo>
                <a:cubicBezTo>
                  <a:pt x="260574" y="47006"/>
                  <a:pt x="246927" y="46230"/>
                  <a:pt x="234747" y="44882"/>
                </a:cubicBezTo>
                <a:close/>
              </a:path>
            </a:pathLst>
          </a:custGeom>
          <a:noFill/>
          <a:ln w="76200" cap="flat">
            <a:solidFill>
              <a:srgbClr val="7FBA00"/>
            </a:solidFill>
            <a:prstDash val="solid"/>
            <a:miter/>
          </a:ln>
        </p:spPr>
        <p:txBody>
          <a:bodyPr rtlCol="0" anchor="ctr"/>
          <a:lstStyle/>
          <a:p>
            <a:pPr defTabSz="914225"/>
            <a:endParaRPr lang="en-US" sz="1800">
              <a:solidFill>
                <a:srgbClr val="333333"/>
              </a:solidFill>
              <a:latin typeface="Segoe Pro Display"/>
            </a:endParaRPr>
          </a:p>
        </p:txBody>
      </p:sp>
      <p:sp>
        <p:nvSpPr>
          <p:cNvPr id="49" name="TextBox 48">
            <a:extLst>
              <a:ext uri="{FF2B5EF4-FFF2-40B4-BE49-F238E27FC236}">
                <a16:creationId xmlns:a16="http://schemas.microsoft.com/office/drawing/2014/main" id="{3149F17C-B1AD-419C-BEBD-B892600759F8}"/>
              </a:ext>
            </a:extLst>
          </p:cNvPr>
          <p:cNvSpPr txBox="1"/>
          <p:nvPr/>
        </p:nvSpPr>
        <p:spPr>
          <a:xfrm>
            <a:off x="3050649" y="4386293"/>
            <a:ext cx="1994009" cy="553998"/>
          </a:xfrm>
          <a:prstGeom prst="rect">
            <a:avLst/>
          </a:prstGeom>
          <a:noFill/>
        </p:spPr>
        <p:txBody>
          <a:bodyPr wrap="square" anchor="ctr">
            <a:spAutoFit/>
          </a:bodyPr>
          <a:lstStyle/>
          <a:p>
            <a:pPr algn="ctr" defTabSz="914225"/>
            <a:r>
              <a:rPr lang="en-US" sz="1000" b="1" kern="0" dirty="0">
                <a:ln>
                  <a:solidFill>
                    <a:srgbClr val="FFFFFF">
                      <a:alpha val="0"/>
                    </a:srgbClr>
                  </a:solidFill>
                </a:ln>
                <a:latin typeface="Segoe UI Semibold" charset="0"/>
                <a:cs typeface="Segoe UI Semibold" charset="0"/>
              </a:rPr>
              <a:t>Storage protected by</a:t>
            </a:r>
          </a:p>
          <a:p>
            <a:pPr algn="ctr" defTabSz="914225"/>
            <a:r>
              <a:rPr lang="en-US" sz="1000" kern="0" dirty="0">
                <a:ln>
                  <a:solidFill>
                    <a:srgbClr val="FFFFFF">
                      <a:alpha val="0"/>
                    </a:srgbClr>
                  </a:solidFill>
                </a:ln>
                <a:solidFill>
                  <a:srgbClr val="7FBA00"/>
                </a:solidFill>
                <a:latin typeface="Segoe UI Semibold" charset="0"/>
                <a:cs typeface="Segoe UI Semibold" charset="0"/>
              </a:rPr>
              <a:t>Microsoft Defender for Storage</a:t>
            </a:r>
            <a:endParaRPr lang="en-US" sz="1000" dirty="0">
              <a:solidFill>
                <a:srgbClr val="7FBA00"/>
              </a:solidFill>
              <a:latin typeface="Segoe Pro Display"/>
            </a:endParaRPr>
          </a:p>
        </p:txBody>
      </p:sp>
      <p:cxnSp>
        <p:nvCxnSpPr>
          <p:cNvPr id="18" name="Straight Arrow Connector 17" descr="arrow pointing to the right">
            <a:extLst>
              <a:ext uri="{FF2B5EF4-FFF2-40B4-BE49-F238E27FC236}">
                <a16:creationId xmlns:a16="http://schemas.microsoft.com/office/drawing/2014/main" id="{33198A8B-5224-428D-8D17-8CAD7817F0D8}"/>
              </a:ext>
            </a:extLst>
          </p:cNvPr>
          <p:cNvCxnSpPr>
            <a:cxnSpLocks/>
            <a:stCxn id="13" idx="3"/>
          </p:cNvCxnSpPr>
          <p:nvPr/>
        </p:nvCxnSpPr>
        <p:spPr>
          <a:xfrm>
            <a:off x="2077943" y="3570597"/>
            <a:ext cx="1151670" cy="0"/>
          </a:xfrm>
          <a:prstGeom prst="straightConnector1">
            <a:avLst/>
          </a:prstGeom>
          <a:ln w="1905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951568A-7120-4092-BE4C-B19B462B179C}"/>
              </a:ext>
            </a:extLst>
          </p:cNvPr>
          <p:cNvSpPr txBox="1"/>
          <p:nvPr/>
        </p:nvSpPr>
        <p:spPr>
          <a:xfrm>
            <a:off x="3485584" y="3736670"/>
            <a:ext cx="1124139" cy="343379"/>
          </a:xfrm>
          <a:prstGeom prst="rect">
            <a:avLst/>
          </a:prstGeom>
          <a:noFill/>
        </p:spPr>
        <p:txBody>
          <a:bodyPr wrap="square" anchor="ctr">
            <a:spAutoFit/>
          </a:bodyPr>
          <a:lstStyle/>
          <a:p>
            <a:pPr algn="ctr" defTabSz="914225"/>
            <a:r>
              <a:rPr lang="en-US" sz="800" b="1">
                <a:solidFill>
                  <a:srgbClr val="0078D4"/>
                </a:solidFill>
                <a:latin typeface="Segoe Pro Display"/>
              </a:rPr>
              <a:t>Blobs, Files,</a:t>
            </a:r>
          </a:p>
          <a:p>
            <a:pPr algn="ctr" defTabSz="914225"/>
            <a:r>
              <a:rPr lang="en-US" sz="800" b="1">
                <a:solidFill>
                  <a:srgbClr val="0078D4"/>
                </a:solidFill>
                <a:latin typeface="Segoe Pro Display"/>
              </a:rPr>
              <a:t>ADLS Gen2</a:t>
            </a:r>
          </a:p>
        </p:txBody>
      </p:sp>
      <p:grpSp>
        <p:nvGrpSpPr>
          <p:cNvPr id="149" name="Group 148" descr="blob storage icons">
            <a:extLst>
              <a:ext uri="{FF2B5EF4-FFF2-40B4-BE49-F238E27FC236}">
                <a16:creationId xmlns:a16="http://schemas.microsoft.com/office/drawing/2014/main" id="{DCB57C83-09C5-4D4A-848B-8A5AE5E715E6}"/>
              </a:ext>
            </a:extLst>
          </p:cNvPr>
          <p:cNvGrpSpPr/>
          <p:nvPr/>
        </p:nvGrpSpPr>
        <p:grpSpPr>
          <a:xfrm>
            <a:off x="3818492" y="3071081"/>
            <a:ext cx="596261" cy="620537"/>
            <a:chOff x="3862738" y="3145178"/>
            <a:chExt cx="754350" cy="785063"/>
          </a:xfrm>
        </p:grpSpPr>
        <p:pic>
          <p:nvPicPr>
            <p:cNvPr id="34" name="Picture 2" descr="Azure Blob File System | Drupal.org">
              <a:extLst>
                <a:ext uri="{FF2B5EF4-FFF2-40B4-BE49-F238E27FC236}">
                  <a16:creationId xmlns:a16="http://schemas.microsoft.com/office/drawing/2014/main" id="{7B24B86F-063A-4C60-A233-F373B85AF3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62738" y="3145178"/>
              <a:ext cx="410774" cy="4107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Azure Files   icon">
              <a:extLst>
                <a:ext uri="{FF2B5EF4-FFF2-40B4-BE49-F238E27FC236}">
                  <a16:creationId xmlns:a16="http://schemas.microsoft.com/office/drawing/2014/main" id="{DAAE63C1-023F-4722-B346-847FA54206C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7711" y="3563447"/>
              <a:ext cx="411778" cy="3667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con&#10;&#10;Description automatically generated">
              <a:extLst>
                <a:ext uri="{FF2B5EF4-FFF2-40B4-BE49-F238E27FC236}">
                  <a16:creationId xmlns:a16="http://schemas.microsoft.com/office/drawing/2014/main" id="{0C30E2A6-091A-417B-8FB3-7A1EC25AD3FC}"/>
                </a:ext>
              </a:extLst>
            </p:cNvPr>
            <p:cNvPicPr>
              <a:picLocks noChangeAspect="1"/>
            </p:cNvPicPr>
            <p:nvPr/>
          </p:nvPicPr>
          <p:blipFill>
            <a:blip r:embed="rId16"/>
            <a:stretch>
              <a:fillRect/>
            </a:stretch>
          </p:blipFill>
          <p:spPr>
            <a:xfrm>
              <a:off x="4245802" y="3343737"/>
              <a:ext cx="371286" cy="371286"/>
            </a:xfrm>
            <a:prstGeom prst="rect">
              <a:avLst/>
            </a:prstGeom>
          </p:spPr>
        </p:pic>
      </p:grpSp>
      <p:grpSp>
        <p:nvGrpSpPr>
          <p:cNvPr id="43" name="Group 42">
            <a:extLst>
              <a:ext uri="{FF2B5EF4-FFF2-40B4-BE49-F238E27FC236}">
                <a16:creationId xmlns:a16="http://schemas.microsoft.com/office/drawing/2014/main" id="{4DD48391-83B3-4F74-8735-6D8DB3AFD085}"/>
              </a:ext>
              <a:ext uri="{C183D7F6-B498-43B3-948B-1728B52AA6E4}">
                <adec:decorative xmlns:adec="http://schemas.microsoft.com/office/drawing/2017/decorative" val="1"/>
              </a:ext>
            </a:extLst>
          </p:cNvPr>
          <p:cNvGrpSpPr/>
          <p:nvPr/>
        </p:nvGrpSpPr>
        <p:grpSpPr>
          <a:xfrm>
            <a:off x="3161204" y="3257438"/>
            <a:ext cx="598059" cy="598059"/>
            <a:chOff x="3160787" y="3257413"/>
            <a:chExt cx="598144" cy="598144"/>
          </a:xfrm>
        </p:grpSpPr>
        <p:sp>
          <p:nvSpPr>
            <p:cNvPr id="37" name="Oval 36">
              <a:extLst>
                <a:ext uri="{FF2B5EF4-FFF2-40B4-BE49-F238E27FC236}">
                  <a16:creationId xmlns:a16="http://schemas.microsoft.com/office/drawing/2014/main" id="{BFBA207B-A24F-461A-B585-493C8DA7CCDD}"/>
                </a:ext>
              </a:extLst>
            </p:cNvPr>
            <p:cNvSpPr/>
            <p:nvPr/>
          </p:nvSpPr>
          <p:spPr bwMode="auto">
            <a:xfrm>
              <a:off x="3160787" y="3257413"/>
              <a:ext cx="598144" cy="598144"/>
            </a:xfrm>
            <a:prstGeom prst="ellipse">
              <a:avLst/>
            </a:prstGeom>
            <a:solidFill>
              <a:srgbClr val="D83B01">
                <a:alpha val="25098"/>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sp>
          <p:nvSpPr>
            <p:cNvPr id="40" name="Oval 39">
              <a:extLst>
                <a:ext uri="{FF2B5EF4-FFF2-40B4-BE49-F238E27FC236}">
                  <a16:creationId xmlns:a16="http://schemas.microsoft.com/office/drawing/2014/main" id="{8CDFAED6-F2DE-410F-9F5F-123307FDE637}"/>
                </a:ext>
              </a:extLst>
            </p:cNvPr>
            <p:cNvSpPr/>
            <p:nvPr/>
          </p:nvSpPr>
          <p:spPr bwMode="auto">
            <a:xfrm>
              <a:off x="3264546" y="3361172"/>
              <a:ext cx="390626" cy="390626"/>
            </a:xfrm>
            <a:prstGeom prst="ellipse">
              <a:avLst/>
            </a:prstGeom>
            <a:solidFill>
              <a:srgbClr val="D83B01">
                <a:alpha val="25098"/>
              </a:srgbClr>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1400">
                <a:solidFill>
                  <a:srgbClr val="FFFFFF"/>
                </a:solidFill>
                <a:latin typeface="Segoe Pro Display"/>
                <a:ea typeface="Segoe UI" pitchFamily="34" charset="0"/>
                <a:cs typeface="Segoe UI" pitchFamily="34" charset="0"/>
              </a:endParaRPr>
            </a:p>
          </p:txBody>
        </p:sp>
        <p:sp>
          <p:nvSpPr>
            <p:cNvPr id="41" name="Oval 40">
              <a:extLst>
                <a:ext uri="{FF2B5EF4-FFF2-40B4-BE49-F238E27FC236}">
                  <a16:creationId xmlns:a16="http://schemas.microsoft.com/office/drawing/2014/main" id="{49ECEB0A-CFCE-4762-984B-1B1506DA086F}"/>
                </a:ext>
              </a:extLst>
            </p:cNvPr>
            <p:cNvSpPr/>
            <p:nvPr/>
          </p:nvSpPr>
          <p:spPr bwMode="auto">
            <a:xfrm>
              <a:off x="3368419" y="3465045"/>
              <a:ext cx="182880" cy="182880"/>
            </a:xfrm>
            <a:prstGeom prst="ellipse">
              <a:avLst/>
            </a:prstGeom>
            <a:solidFill>
              <a:srgbClr val="D83B0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Pro Display"/>
                <a:ea typeface="Segoe UI" pitchFamily="34" charset="0"/>
                <a:cs typeface="Segoe UI" pitchFamily="34" charset="0"/>
              </a:endParaRPr>
            </a:p>
          </p:txBody>
        </p:sp>
      </p:grpSp>
      <p:grpSp>
        <p:nvGrpSpPr>
          <p:cNvPr id="46" name="Group 45" descr="Attacker icon">
            <a:extLst>
              <a:ext uri="{FF2B5EF4-FFF2-40B4-BE49-F238E27FC236}">
                <a16:creationId xmlns:a16="http://schemas.microsoft.com/office/drawing/2014/main" id="{CFFE112E-360B-411D-B551-930CF8D1F61C}"/>
              </a:ext>
            </a:extLst>
          </p:cNvPr>
          <p:cNvGrpSpPr/>
          <p:nvPr/>
        </p:nvGrpSpPr>
        <p:grpSpPr>
          <a:xfrm>
            <a:off x="2721189" y="1947766"/>
            <a:ext cx="988325" cy="688239"/>
            <a:chOff x="2398185" y="1953151"/>
            <a:chExt cx="988465" cy="688337"/>
          </a:xfrm>
        </p:grpSpPr>
        <p:pic>
          <p:nvPicPr>
            <p:cNvPr id="66" name="Graphic 65" descr="User">
              <a:extLst>
                <a:ext uri="{FF2B5EF4-FFF2-40B4-BE49-F238E27FC236}">
                  <a16:creationId xmlns:a16="http://schemas.microsoft.com/office/drawing/2014/main" id="{6B485940-B18E-4C46-B7E1-5D5282DC2AC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63817" y="1953151"/>
              <a:ext cx="457200" cy="478422"/>
            </a:xfrm>
            <a:prstGeom prst="rect">
              <a:avLst/>
            </a:prstGeom>
          </p:spPr>
        </p:pic>
        <p:sp>
          <p:nvSpPr>
            <p:cNvPr id="70" name="TextBox 69">
              <a:extLst>
                <a:ext uri="{FF2B5EF4-FFF2-40B4-BE49-F238E27FC236}">
                  <a16:creationId xmlns:a16="http://schemas.microsoft.com/office/drawing/2014/main" id="{043ADF1B-3DA9-4800-84CE-FB1A5196ADC8}"/>
                </a:ext>
              </a:extLst>
            </p:cNvPr>
            <p:cNvSpPr txBox="1"/>
            <p:nvPr/>
          </p:nvSpPr>
          <p:spPr>
            <a:xfrm>
              <a:off x="2398185" y="2329415"/>
              <a:ext cx="988465" cy="312073"/>
            </a:xfrm>
            <a:prstGeom prst="rect">
              <a:avLst/>
            </a:prstGeom>
            <a:noFill/>
          </p:spPr>
          <p:txBody>
            <a:bodyPr wrap="square" anchor="ctr">
              <a:spAutoFit/>
            </a:bodyPr>
            <a:lstStyle/>
            <a:p>
              <a:pPr algn="ctr" defTabSz="914225"/>
              <a:r>
                <a:rPr lang="en-US" sz="1400" b="1" kern="0">
                  <a:ln>
                    <a:solidFill>
                      <a:srgbClr val="FFFFFF">
                        <a:alpha val="0"/>
                      </a:srgbClr>
                    </a:solidFill>
                  </a:ln>
                  <a:solidFill>
                    <a:srgbClr val="D83B01"/>
                  </a:solidFill>
                  <a:latin typeface="Segoe UI Semibold" charset="0"/>
                  <a:cs typeface="Segoe UI Semibold" charset="0"/>
                </a:rPr>
                <a:t>Attacker</a:t>
              </a:r>
              <a:endParaRPr lang="en-US" sz="1400">
                <a:solidFill>
                  <a:srgbClr val="D83B01"/>
                </a:solidFill>
                <a:latin typeface="Segoe Pro Display"/>
              </a:endParaRPr>
            </a:p>
          </p:txBody>
        </p:sp>
      </p:grpSp>
      <p:sp>
        <p:nvSpPr>
          <p:cNvPr id="60" name="Arc 59">
            <a:extLst>
              <a:ext uri="{FF2B5EF4-FFF2-40B4-BE49-F238E27FC236}">
                <a16:creationId xmlns:a16="http://schemas.microsoft.com/office/drawing/2014/main" id="{B0AE7E4A-368B-41F8-A3A3-24945FB9F23D}"/>
              </a:ext>
              <a:ext uri="{C183D7F6-B498-43B3-948B-1728B52AA6E4}">
                <adec:decorative xmlns:adec="http://schemas.microsoft.com/office/drawing/2017/decorative" val="1"/>
              </a:ext>
            </a:extLst>
          </p:cNvPr>
          <p:cNvSpPr/>
          <p:nvPr/>
        </p:nvSpPr>
        <p:spPr>
          <a:xfrm rot="10800000">
            <a:off x="3095377" y="2251866"/>
            <a:ext cx="1345122" cy="1345122"/>
          </a:xfrm>
          <a:prstGeom prst="arc">
            <a:avLst>
              <a:gd name="adj1" fmla="val 17462823"/>
              <a:gd name="adj2" fmla="val 1963393"/>
            </a:avLst>
          </a:prstGeom>
          <a:ln w="19050">
            <a:solidFill>
              <a:srgbClr val="D83B0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225"/>
            <a:endParaRPr lang="en-US" sz="1800">
              <a:solidFill>
                <a:srgbClr val="333333"/>
              </a:solidFill>
              <a:latin typeface="Segoe Pro Display"/>
            </a:endParaRPr>
          </a:p>
        </p:txBody>
      </p:sp>
      <p:sp>
        <p:nvSpPr>
          <p:cNvPr id="8" name="Title 7">
            <a:extLst>
              <a:ext uri="{FF2B5EF4-FFF2-40B4-BE49-F238E27FC236}">
                <a16:creationId xmlns:a16="http://schemas.microsoft.com/office/drawing/2014/main" id="{5BC126B3-1DF8-4A36-BCFF-F4AB243FECC0}"/>
              </a:ext>
            </a:extLst>
          </p:cNvPr>
          <p:cNvSpPr>
            <a:spLocks noGrp="1"/>
          </p:cNvSpPr>
          <p:nvPr>
            <p:ph type="title"/>
          </p:nvPr>
        </p:nvSpPr>
        <p:spPr>
          <a:xfrm>
            <a:off x="588263" y="418386"/>
            <a:ext cx="11018520" cy="492443"/>
          </a:xfrm>
        </p:spPr>
        <p:txBody>
          <a:bodyPr/>
          <a:lstStyle/>
          <a:p>
            <a:r>
              <a:rPr lang="en-US" sz="3200" dirty="0">
                <a:solidFill>
                  <a:schemeClr val="tx1"/>
                </a:solidFill>
              </a:rPr>
              <a:t>Detection and Remediation</a:t>
            </a:r>
          </a:p>
        </p:txBody>
      </p:sp>
    </p:spTree>
    <p:extLst>
      <p:ext uri="{BB962C8B-B14F-4D97-AF65-F5344CB8AC3E}">
        <p14:creationId xmlns:p14="http://schemas.microsoft.com/office/powerpoint/2010/main" val="4162924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2" grpId="0"/>
      <p:bldP spid="4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DFD8CB-8517-4799-AE72-EFAFCCC8B378}"/>
              </a:ext>
            </a:extLst>
          </p:cNvPr>
          <p:cNvSpPr>
            <a:spLocks noGrp="1"/>
          </p:cNvSpPr>
          <p:nvPr>
            <p:ph type="body" sz="quarter" idx="13"/>
          </p:nvPr>
        </p:nvSpPr>
        <p:spPr>
          <a:xfrm>
            <a:off x="606157" y="1992943"/>
            <a:ext cx="4794944" cy="3539430"/>
          </a:xfrm>
        </p:spPr>
        <p:txBody>
          <a:bodyPr/>
          <a:lstStyle/>
          <a:p>
            <a:pPr marL="336145" indent="-336145">
              <a:buFont typeface="Arial" panose="020B0604020202020204" pitchFamily="34" charset="0"/>
              <a:buChar char="•"/>
            </a:pPr>
            <a:r>
              <a:rPr lang="en-US" sz="2000" dirty="0"/>
              <a:t>Unusual Location Access</a:t>
            </a:r>
          </a:p>
          <a:p>
            <a:pPr marL="336145" indent="-336145">
              <a:buFont typeface="Arial" panose="020B0604020202020204" pitchFamily="34" charset="0"/>
              <a:buChar char="•"/>
            </a:pPr>
            <a:r>
              <a:rPr lang="en-US" sz="2000" dirty="0"/>
              <a:t>Unusual Application Access</a:t>
            </a:r>
          </a:p>
          <a:p>
            <a:pPr marL="336145" indent="-336145">
              <a:buFont typeface="Arial" panose="020B0604020202020204" pitchFamily="34" charset="0"/>
              <a:buChar char="•"/>
            </a:pPr>
            <a:r>
              <a:rPr lang="en-US" sz="2000" dirty="0"/>
              <a:t>Anonymous Access</a:t>
            </a:r>
          </a:p>
          <a:p>
            <a:pPr marL="336145" indent="-336145">
              <a:buFont typeface="Arial" panose="020B0604020202020204" pitchFamily="34" charset="0"/>
              <a:buChar char="•"/>
            </a:pPr>
            <a:r>
              <a:rPr lang="en-US" sz="2000" dirty="0"/>
              <a:t>Access from a Tor Exit Node</a:t>
            </a:r>
          </a:p>
          <a:p>
            <a:pPr marL="336145" indent="-336145">
              <a:buFont typeface="Arial" panose="020B0604020202020204" pitchFamily="34" charset="0"/>
              <a:buChar char="•"/>
            </a:pPr>
            <a:r>
              <a:rPr lang="en-US" sz="2000" dirty="0"/>
              <a:t>Unusual .</a:t>
            </a:r>
            <a:r>
              <a:rPr lang="en-US" sz="2000" dirty="0" err="1"/>
              <a:t>cspkg</a:t>
            </a:r>
            <a:r>
              <a:rPr lang="en-US" sz="2000" dirty="0"/>
              <a:t> Upload		</a:t>
            </a:r>
          </a:p>
          <a:p>
            <a:pPr marL="336145" indent="-336145">
              <a:buFont typeface="Arial" panose="020B0604020202020204" pitchFamily="34" charset="0"/>
              <a:buChar char="•"/>
            </a:pPr>
            <a:r>
              <a:rPr lang="en-US" sz="2000" dirty="0"/>
              <a:t>Unusual Access Permission Change	</a:t>
            </a:r>
          </a:p>
          <a:p>
            <a:pPr marL="336145" indent="-336145">
              <a:buFont typeface="Arial" panose="020B0604020202020204" pitchFamily="34" charset="0"/>
              <a:buChar char="•"/>
            </a:pPr>
            <a:r>
              <a:rPr lang="en-US" sz="2000" dirty="0"/>
              <a:t>Unusual Access Inspection	</a:t>
            </a:r>
          </a:p>
        </p:txBody>
      </p:sp>
      <p:sp>
        <p:nvSpPr>
          <p:cNvPr id="7" name="Text Placeholder 6">
            <a:extLst>
              <a:ext uri="{FF2B5EF4-FFF2-40B4-BE49-F238E27FC236}">
                <a16:creationId xmlns:a16="http://schemas.microsoft.com/office/drawing/2014/main" id="{EEA1E37B-A380-47C7-9EF2-64F9082BB3F2}"/>
              </a:ext>
            </a:extLst>
          </p:cNvPr>
          <p:cNvSpPr>
            <a:spLocks noGrp="1"/>
          </p:cNvSpPr>
          <p:nvPr>
            <p:ph type="body" sz="quarter" idx="17"/>
          </p:nvPr>
        </p:nvSpPr>
        <p:spPr>
          <a:xfrm>
            <a:off x="528794" y="1327213"/>
            <a:ext cx="10862356" cy="362072"/>
          </a:xfrm>
        </p:spPr>
        <p:txBody>
          <a:bodyPr/>
          <a:lstStyle/>
          <a:p>
            <a:r>
              <a:rPr lang="en-US" sz="2353" dirty="0"/>
              <a:t>Microsoft Defender for Storage can detect and alert on the following anomalies:</a:t>
            </a:r>
          </a:p>
        </p:txBody>
      </p:sp>
      <p:sp>
        <p:nvSpPr>
          <p:cNvPr id="4" name="Title 3">
            <a:extLst>
              <a:ext uri="{FF2B5EF4-FFF2-40B4-BE49-F238E27FC236}">
                <a16:creationId xmlns:a16="http://schemas.microsoft.com/office/drawing/2014/main" id="{F17B3ACC-8788-4CB7-B515-1570188B513F}"/>
              </a:ext>
            </a:extLst>
          </p:cNvPr>
          <p:cNvSpPr>
            <a:spLocks noGrp="1"/>
          </p:cNvSpPr>
          <p:nvPr>
            <p:ph type="title"/>
          </p:nvPr>
        </p:nvSpPr>
        <p:spPr>
          <a:xfrm>
            <a:off x="590687" y="466501"/>
            <a:ext cx="9002046" cy="1086195"/>
          </a:xfrm>
        </p:spPr>
        <p:txBody>
          <a:bodyPr/>
          <a:lstStyle/>
          <a:p>
            <a:r>
              <a:rPr lang="en-US" sz="3529" dirty="0"/>
              <a:t>Defender for Azure Storage Alerts Overview</a:t>
            </a:r>
          </a:p>
        </p:txBody>
      </p:sp>
      <p:sp>
        <p:nvSpPr>
          <p:cNvPr id="5" name="Text Placeholder 5">
            <a:extLst>
              <a:ext uri="{FF2B5EF4-FFF2-40B4-BE49-F238E27FC236}">
                <a16:creationId xmlns:a16="http://schemas.microsoft.com/office/drawing/2014/main" id="{4E768648-924D-41A9-9008-6958C9F0BD12}"/>
              </a:ext>
            </a:extLst>
          </p:cNvPr>
          <p:cNvSpPr txBox="1">
            <a:spLocks/>
          </p:cNvSpPr>
          <p:nvPr/>
        </p:nvSpPr>
        <p:spPr>
          <a:xfrm>
            <a:off x="5807114" y="1978850"/>
            <a:ext cx="5085295" cy="3512094"/>
          </a:xfrm>
          <a:prstGeom prst="rect">
            <a:avLst/>
          </a:prstGeom>
        </p:spPr>
        <p:txBody>
          <a:bodyPr vert="horz" wrap="square" lIns="0" tIns="0" rIns="0" bIns="0" rtlCol="0">
            <a:spAutoFit/>
          </a:bodyPr>
          <a:lstStyle>
            <a:lvl1pPr marL="0" marR="0" indent="0" algn="l" defTabSz="951304" rtl="0" eaLnBrk="1" fontAlgn="auto" latinLnBrk="0" hangingPunct="1">
              <a:lnSpc>
                <a:spcPct val="100000"/>
              </a:lnSpc>
              <a:spcBef>
                <a:spcPts val="1836"/>
              </a:spcBef>
              <a:spcAft>
                <a:spcPts val="0"/>
              </a:spcAft>
              <a:buClrTx/>
              <a:buSzPct val="90000"/>
              <a:buFontTx/>
              <a:buNone/>
              <a:tabLst/>
              <a:defRPr sz="1632" kern="1200" spc="-50" baseline="0">
                <a:solidFill>
                  <a:srgbClr val="000000"/>
                </a:solidFill>
                <a:latin typeface="+mn-lt"/>
                <a:ea typeface="+mn-ea"/>
                <a:cs typeface="+mn-cs"/>
              </a:defRPr>
            </a:lvl1pPr>
            <a:lvl2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chemeClr val="tx2"/>
                </a:solidFill>
                <a:latin typeface="+mn-lt"/>
                <a:ea typeface="+mn-ea"/>
                <a:cs typeface="+mn-cs"/>
              </a:defRPr>
            </a:lvl3pPr>
            <a:lvl4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1836"/>
              </a:spcBef>
              <a:spcAft>
                <a:spcPts val="0"/>
              </a:spcAft>
              <a:buClrTx/>
              <a:buSzPct val="90000"/>
              <a:buFont typeface="Wingdings" panose="05000000000000000000" pitchFamily="2" charset="2"/>
              <a:buNone/>
              <a:tabLst/>
              <a:defRPr sz="1632"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6145" indent="-336145">
              <a:buFont typeface="Arial" panose="020B0604020202020204" pitchFamily="34" charset="0"/>
              <a:buChar char="•"/>
            </a:pPr>
            <a:r>
              <a:rPr lang="en-US" sz="2000" dirty="0"/>
              <a:t>Unusual Data Exploration</a:t>
            </a:r>
          </a:p>
          <a:p>
            <a:pPr marL="336145" indent="-336145">
              <a:buFont typeface="Arial" panose="020B0604020202020204" pitchFamily="34" charset="0"/>
              <a:buChar char="•"/>
            </a:pPr>
            <a:r>
              <a:rPr lang="en-US" sz="2000" dirty="0"/>
              <a:t>Unusual Data Extraction</a:t>
            </a:r>
          </a:p>
          <a:p>
            <a:pPr marL="336145" indent="-336145">
              <a:buFont typeface="Arial" panose="020B0604020202020204" pitchFamily="34" charset="0"/>
              <a:buChar char="•"/>
            </a:pPr>
            <a:r>
              <a:rPr lang="en-US" sz="2000" dirty="0"/>
              <a:t>Unusual Delete Operation</a:t>
            </a:r>
          </a:p>
          <a:p>
            <a:pPr marL="336145" indent="-336145">
              <a:buFont typeface="Arial" panose="020B0604020202020204" pitchFamily="34" charset="0"/>
              <a:buChar char="•"/>
            </a:pPr>
            <a:r>
              <a:rPr lang="en-US" sz="2000" dirty="0"/>
              <a:t>Potential Malware Upload</a:t>
            </a:r>
          </a:p>
          <a:p>
            <a:pPr marL="336145" indent="-336145">
              <a:buFont typeface="Arial" panose="020B0604020202020204" pitchFamily="34" charset="0"/>
              <a:buChar char="•"/>
            </a:pPr>
            <a:r>
              <a:rPr lang="en-US" sz="2000" dirty="0"/>
              <a:t>Unusual .exe Upload			</a:t>
            </a:r>
          </a:p>
          <a:p>
            <a:pPr marL="336145" indent="-336145">
              <a:buFont typeface="Arial" panose="020B0604020202020204" pitchFamily="34" charset="0"/>
              <a:buChar char="•"/>
            </a:pPr>
            <a:r>
              <a:rPr lang="en-US" sz="2000" dirty="0"/>
              <a:t>Access from a Suspicious IP Address</a:t>
            </a:r>
          </a:p>
          <a:p>
            <a:pPr marL="336145" indent="-336145">
              <a:buFont typeface="Arial" panose="020B0604020202020204" pitchFamily="34" charset="0"/>
              <a:buChar char="•"/>
            </a:pPr>
            <a:r>
              <a:rPr lang="en-US" sz="2000" dirty="0"/>
              <a:t>Possible Phishing Content </a:t>
            </a:r>
          </a:p>
        </p:txBody>
      </p:sp>
      <p:pic>
        <p:nvPicPr>
          <p:cNvPr id="3" name="Picture 2" descr="Icon&#10;&#10;Description automatically generated">
            <a:extLst>
              <a:ext uri="{FF2B5EF4-FFF2-40B4-BE49-F238E27FC236}">
                <a16:creationId xmlns:a16="http://schemas.microsoft.com/office/drawing/2014/main" id="{58BE10C8-CAE5-4FDC-97B3-4134D4EE86F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92729" y="2006813"/>
            <a:ext cx="2370029" cy="2370029"/>
          </a:xfrm>
          <a:prstGeom prst="rect">
            <a:avLst/>
          </a:prstGeom>
        </p:spPr>
      </p:pic>
      <p:sp>
        <p:nvSpPr>
          <p:cNvPr id="9" name="TextBox 8">
            <a:extLst>
              <a:ext uri="{FF2B5EF4-FFF2-40B4-BE49-F238E27FC236}">
                <a16:creationId xmlns:a16="http://schemas.microsoft.com/office/drawing/2014/main" id="{1E0A8439-7EEF-495A-9AAC-53DFB0716A8D}"/>
              </a:ext>
            </a:extLst>
          </p:cNvPr>
          <p:cNvSpPr txBox="1"/>
          <p:nvPr/>
        </p:nvSpPr>
        <p:spPr>
          <a:xfrm>
            <a:off x="314313" y="6291282"/>
            <a:ext cx="8091784" cy="338554"/>
          </a:xfrm>
          <a:prstGeom prst="rect">
            <a:avLst/>
          </a:prstGeom>
          <a:noFill/>
        </p:spPr>
        <p:txBody>
          <a:bodyPr wrap="square">
            <a:spAutoFit/>
          </a:bodyPr>
          <a:lstStyle/>
          <a:p>
            <a:r>
              <a:rPr lang="en-US" sz="1600" dirty="0">
                <a:hlinkClick r:id="rId5"/>
              </a:rPr>
              <a:t>Reference table for all security alerts in Microsoft Defender for Cloud | Microsoft Learn</a:t>
            </a:r>
            <a:endParaRPr lang="en-US" sz="1568" dirty="0"/>
          </a:p>
        </p:txBody>
      </p:sp>
    </p:spTree>
    <p:extLst>
      <p:ext uri="{BB962C8B-B14F-4D97-AF65-F5344CB8AC3E}">
        <p14:creationId xmlns:p14="http://schemas.microsoft.com/office/powerpoint/2010/main" val="126118308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305-CAEC-418F-9E63-1E76A1418CCD}"/>
              </a:ext>
            </a:extLst>
          </p:cNvPr>
          <p:cNvSpPr>
            <a:spLocks noGrp="1"/>
          </p:cNvSpPr>
          <p:nvPr>
            <p:ph type="title"/>
          </p:nvPr>
        </p:nvSpPr>
        <p:spPr>
          <a:xfrm>
            <a:off x="762668" y="629229"/>
            <a:ext cx="11306469" cy="400622"/>
          </a:xfrm>
        </p:spPr>
        <p:txBody>
          <a:bodyPr/>
          <a:lstStyle/>
          <a:p>
            <a:r>
              <a:rPr lang="en-US" sz="3529" dirty="0"/>
              <a:t>Identifying threats with Microsoft Defender for Storage</a:t>
            </a:r>
          </a:p>
        </p:txBody>
      </p:sp>
      <p:sp>
        <p:nvSpPr>
          <p:cNvPr id="3" name="Text Placeholder 2">
            <a:extLst>
              <a:ext uri="{FF2B5EF4-FFF2-40B4-BE49-F238E27FC236}">
                <a16:creationId xmlns:a16="http://schemas.microsoft.com/office/drawing/2014/main" id="{4ACD1E78-23D8-4348-AFA7-192F74500347}"/>
              </a:ext>
            </a:extLst>
          </p:cNvPr>
          <p:cNvSpPr>
            <a:spLocks noGrp="1"/>
          </p:cNvSpPr>
          <p:nvPr>
            <p:ph type="body" sz="quarter" idx="10"/>
          </p:nvPr>
        </p:nvSpPr>
        <p:spPr>
          <a:xfrm>
            <a:off x="762668" y="1280006"/>
            <a:ext cx="7695532" cy="5519716"/>
          </a:xfrm>
        </p:spPr>
        <p:txBody>
          <a:bodyPr/>
          <a:lstStyle/>
          <a:p>
            <a:pPr>
              <a:lnSpc>
                <a:spcPct val="100000"/>
              </a:lnSpc>
              <a:buFont typeface="Wingdings" panose="05000000000000000000" pitchFamily="2" charset="2"/>
              <a:buChar char="§"/>
            </a:pPr>
            <a:r>
              <a:rPr lang="en-US" sz="2800" dirty="0"/>
              <a:t>Looks for:</a:t>
            </a:r>
          </a:p>
          <a:p>
            <a:pPr lvl="1">
              <a:buFont typeface="Wingdings" panose="05000000000000000000" pitchFamily="2" charset="2"/>
              <a:buChar char="§"/>
            </a:pPr>
            <a:r>
              <a:rPr lang="en-US" sz="2400" dirty="0"/>
              <a:t>  Suspicious access patterns</a:t>
            </a:r>
          </a:p>
          <a:p>
            <a:pPr lvl="1">
              <a:buFont typeface="Wingdings" panose="05000000000000000000" pitchFamily="2" charset="2"/>
              <a:buChar char="§"/>
            </a:pPr>
            <a:r>
              <a:rPr lang="en-US" sz="2400" dirty="0"/>
              <a:t>  Suspicious activities</a:t>
            </a:r>
          </a:p>
          <a:p>
            <a:pPr lvl="1">
              <a:buFont typeface="Wingdings" panose="05000000000000000000" pitchFamily="2" charset="2"/>
              <a:buChar char="§"/>
            </a:pPr>
            <a:r>
              <a:rPr lang="en-US" sz="2400" dirty="0"/>
              <a:t>  Upload of malicious content</a:t>
            </a:r>
          </a:p>
          <a:p>
            <a:pPr>
              <a:lnSpc>
                <a:spcPct val="100000"/>
              </a:lnSpc>
              <a:buFont typeface="Wingdings" panose="05000000000000000000" pitchFamily="2" charset="2"/>
              <a:buChar char="§"/>
            </a:pPr>
            <a:endParaRPr lang="en-US" sz="2800" dirty="0"/>
          </a:p>
          <a:p>
            <a:pPr>
              <a:lnSpc>
                <a:spcPct val="100000"/>
              </a:lnSpc>
              <a:buFont typeface="Wingdings" panose="05000000000000000000" pitchFamily="2" charset="2"/>
              <a:buChar char="§"/>
            </a:pPr>
            <a:r>
              <a:rPr lang="en-US" sz="2800" dirty="0"/>
              <a:t>Alerts can be exported to SIEM or other external tools</a:t>
            </a:r>
          </a:p>
          <a:p>
            <a:pPr>
              <a:lnSpc>
                <a:spcPct val="100000"/>
              </a:lnSpc>
              <a:buFont typeface="Wingdings" panose="05000000000000000000" pitchFamily="2" charset="2"/>
              <a:buChar char="§"/>
            </a:pPr>
            <a:endParaRPr lang="en-US" sz="2800" dirty="0"/>
          </a:p>
          <a:p>
            <a:pPr>
              <a:lnSpc>
                <a:spcPct val="100000"/>
              </a:lnSpc>
              <a:buFont typeface="Wingdings" panose="05000000000000000000" pitchFamily="2" charset="2"/>
              <a:buChar char="§"/>
            </a:pPr>
            <a:r>
              <a:rPr lang="en-US" sz="2800" b="1" dirty="0"/>
              <a:t>Hash reputation analysis </a:t>
            </a:r>
            <a:r>
              <a:rPr lang="en-US" sz="2800" dirty="0"/>
              <a:t>compares hashes of uploaded files with known viruses, trojans, spyware and ransomware</a:t>
            </a:r>
          </a:p>
          <a:p>
            <a:pPr marL="0" indent="0">
              <a:lnSpc>
                <a:spcPct val="100000"/>
              </a:lnSpc>
              <a:buNone/>
            </a:pPr>
            <a:endParaRPr lang="en-US" sz="2800" dirty="0"/>
          </a:p>
          <a:p>
            <a:pPr marL="0" indent="0">
              <a:buNone/>
            </a:pPr>
            <a:endParaRPr lang="en-US" sz="2800" dirty="0"/>
          </a:p>
        </p:txBody>
      </p:sp>
      <p:pic>
        <p:nvPicPr>
          <p:cNvPr id="6" name="Graphic 5" descr="3d Glasses with solid fill">
            <a:extLst>
              <a:ext uri="{FF2B5EF4-FFF2-40B4-BE49-F238E27FC236}">
                <a16:creationId xmlns:a16="http://schemas.microsoft.com/office/drawing/2014/main" id="{D83CDE59-C143-856B-9915-71150AB8F2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1871" y="2947946"/>
            <a:ext cx="1837266" cy="1837266"/>
          </a:xfrm>
          <a:prstGeom prst="rect">
            <a:avLst/>
          </a:prstGeom>
        </p:spPr>
      </p:pic>
      <p:pic>
        <p:nvPicPr>
          <p:cNvPr id="8" name="Graphic 7" descr="Cylinder with solid fill">
            <a:extLst>
              <a:ext uri="{FF2B5EF4-FFF2-40B4-BE49-F238E27FC236}">
                <a16:creationId xmlns:a16="http://schemas.microsoft.com/office/drawing/2014/main" id="{3C19D772-E0C8-F50B-8784-487C7195C6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9732" y="3513665"/>
            <a:ext cx="1837267" cy="1837267"/>
          </a:xfrm>
          <a:prstGeom prst="rect">
            <a:avLst/>
          </a:prstGeom>
        </p:spPr>
      </p:pic>
    </p:spTree>
    <p:extLst>
      <p:ext uri="{BB962C8B-B14F-4D97-AF65-F5344CB8AC3E}">
        <p14:creationId xmlns:p14="http://schemas.microsoft.com/office/powerpoint/2010/main" val="6498976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A0C155-9DDC-4CC5-A5CB-7FE60C169F1E}"/>
              </a:ext>
            </a:extLst>
          </p:cNvPr>
          <p:cNvSpPr>
            <a:spLocks noGrp="1"/>
          </p:cNvSpPr>
          <p:nvPr>
            <p:ph type="body" sz="quarter" idx="10"/>
          </p:nvPr>
        </p:nvSpPr>
        <p:spPr>
          <a:xfrm>
            <a:off x="664630" y="2110628"/>
            <a:ext cx="3069170" cy="3041474"/>
          </a:xfrm>
        </p:spPr>
        <p:txBody>
          <a:bodyPr/>
          <a:lstStyle/>
          <a:p>
            <a:pPr>
              <a:buFont typeface="Wingdings" panose="05000000000000000000" pitchFamily="2" charset="2"/>
              <a:buChar char="§"/>
            </a:pPr>
            <a:r>
              <a:rPr lang="en-US" sz="2353" spc="-50" dirty="0">
                <a:ln w="3175">
                  <a:noFill/>
                </a:ln>
              </a:rPr>
              <a:t>Use Azure Policy to deploy Defender for Storage to your storage locations</a:t>
            </a:r>
          </a:p>
          <a:p>
            <a:pPr>
              <a:buFont typeface="Wingdings" panose="05000000000000000000" pitchFamily="2" charset="2"/>
              <a:buChar char="§"/>
            </a:pPr>
            <a:endParaRPr lang="en-US" sz="2353" spc="-50" dirty="0">
              <a:ln w="3175">
                <a:noFill/>
              </a:ln>
            </a:endParaRPr>
          </a:p>
          <a:p>
            <a:pPr>
              <a:buFont typeface="Wingdings" panose="05000000000000000000" pitchFamily="2" charset="2"/>
              <a:buChar char="§"/>
            </a:pPr>
            <a:r>
              <a:rPr lang="en-US" sz="2353" spc="-50" dirty="0">
                <a:ln w="3175">
                  <a:noFill/>
                </a:ln>
              </a:rPr>
              <a:t>Can be aligned to compliance regulations, as well</a:t>
            </a:r>
          </a:p>
        </p:txBody>
      </p:sp>
      <p:sp>
        <p:nvSpPr>
          <p:cNvPr id="2" name="Title 1">
            <a:extLst>
              <a:ext uri="{FF2B5EF4-FFF2-40B4-BE49-F238E27FC236}">
                <a16:creationId xmlns:a16="http://schemas.microsoft.com/office/drawing/2014/main" id="{76874833-9B26-436F-AEC2-991C0261880B}"/>
              </a:ext>
            </a:extLst>
          </p:cNvPr>
          <p:cNvSpPr>
            <a:spLocks noGrp="1"/>
          </p:cNvSpPr>
          <p:nvPr>
            <p:ph type="title"/>
          </p:nvPr>
        </p:nvSpPr>
        <p:spPr>
          <a:xfrm>
            <a:off x="576699" y="448700"/>
            <a:ext cx="10801919" cy="543097"/>
          </a:xfrm>
        </p:spPr>
        <p:txBody>
          <a:bodyPr/>
          <a:lstStyle/>
          <a:p>
            <a:pPr defTabSz="932563"/>
            <a:r>
              <a:rPr lang="en-US" sz="3529" b="1" dirty="0">
                <a:latin typeface="Segoe UI Semibold" panose="020B0702040204020203" pitchFamily="34" charset="0"/>
                <a:cs typeface="Segoe UI Semibold" panose="020B0702040204020203" pitchFamily="34" charset="0"/>
              </a:rPr>
              <a:t>Deploying Defender for Storage: Azure Policy</a:t>
            </a:r>
          </a:p>
        </p:txBody>
      </p:sp>
      <p:pic>
        <p:nvPicPr>
          <p:cNvPr id="7" name="Picture 6">
            <a:extLst>
              <a:ext uri="{FF2B5EF4-FFF2-40B4-BE49-F238E27FC236}">
                <a16:creationId xmlns:a16="http://schemas.microsoft.com/office/drawing/2014/main" id="{DB80176C-7577-6FFB-21DD-FA9970C7AB4A}"/>
              </a:ext>
            </a:extLst>
          </p:cNvPr>
          <p:cNvPicPr>
            <a:picLocks noChangeAspect="1"/>
          </p:cNvPicPr>
          <p:nvPr/>
        </p:nvPicPr>
        <p:blipFill>
          <a:blip r:embed="rId3"/>
          <a:stretch>
            <a:fillRect/>
          </a:stretch>
        </p:blipFill>
        <p:spPr>
          <a:xfrm>
            <a:off x="3926656" y="1608666"/>
            <a:ext cx="7876314" cy="4504268"/>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2BB94E69-9EDA-B5D2-5ACA-196341C89E58}"/>
              </a:ext>
            </a:extLst>
          </p:cNvPr>
          <p:cNvPicPr>
            <a:picLocks noChangeAspect="1"/>
          </p:cNvPicPr>
          <p:nvPr/>
        </p:nvPicPr>
        <p:blipFill>
          <a:blip r:embed="rId4"/>
          <a:stretch>
            <a:fillRect/>
          </a:stretch>
        </p:blipFill>
        <p:spPr>
          <a:xfrm>
            <a:off x="10540999" y="130160"/>
            <a:ext cx="1261971" cy="1400788"/>
          </a:xfrm>
          <a:prstGeom prst="rect">
            <a:avLst/>
          </a:prstGeom>
        </p:spPr>
      </p:pic>
    </p:spTree>
    <p:extLst>
      <p:ext uri="{BB962C8B-B14F-4D97-AF65-F5344CB8AC3E}">
        <p14:creationId xmlns:p14="http://schemas.microsoft.com/office/powerpoint/2010/main" val="28348825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a:xfrm>
            <a:off x="588263" y="457200"/>
            <a:ext cx="6052023" cy="553998"/>
          </a:xfrm>
        </p:spPr>
        <p:txBody>
          <a:bodyPr/>
          <a:lstStyle/>
          <a:p>
            <a:r>
              <a:rPr lang="en-US" b="1" i="0" dirty="0">
                <a:solidFill>
                  <a:srgbClr val="161616"/>
                </a:solidFill>
                <a:effectLst/>
                <a:latin typeface="Segoe UI Semibold" panose="020B0702040204020203" pitchFamily="34" charset="0"/>
                <a:cs typeface="Segoe UI Semibold" panose="020B0702040204020203" pitchFamily="34" charset="0"/>
              </a:rPr>
              <a:t>Security governance and regulatory compliance</a:t>
            </a:r>
            <a:endParaRPr lang="en-US"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22949" y="2007684"/>
            <a:ext cx="5190332" cy="4481227"/>
          </a:xfrm>
        </p:spPr>
        <p:txBody>
          <a:bodyPr/>
          <a:lstStyle/>
          <a:p>
            <a:pPr marL="457200" indent="-457200">
              <a:buFont typeface="Wingdings" panose="05000000000000000000" pitchFamily="2" charset="2"/>
              <a:buChar char="§"/>
            </a:pPr>
            <a:r>
              <a:rPr lang="en-US" dirty="0"/>
              <a:t>Policies ensure organizational compliance with laws and regulations established by external bodies (</a:t>
            </a:r>
            <a:r>
              <a:rPr lang="en-US" dirty="0" err="1"/>
              <a:t>e..g</a:t>
            </a:r>
            <a:r>
              <a:rPr lang="en-US" dirty="0"/>
              <a:t>, government)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Continuously assesses hybrid cloud for risk factors based on controls and best practices</a:t>
            </a:r>
          </a:p>
        </p:txBody>
      </p:sp>
      <p:pic>
        <p:nvPicPr>
          <p:cNvPr id="5" name="Picture 4">
            <a:extLst>
              <a:ext uri="{FF2B5EF4-FFF2-40B4-BE49-F238E27FC236}">
                <a16:creationId xmlns:a16="http://schemas.microsoft.com/office/drawing/2014/main" id="{CF7A9C6F-B932-2BFD-34FB-6D27B3FBD5EE}"/>
              </a:ext>
            </a:extLst>
          </p:cNvPr>
          <p:cNvPicPr>
            <a:picLocks noChangeAspect="1"/>
          </p:cNvPicPr>
          <p:nvPr/>
        </p:nvPicPr>
        <p:blipFill>
          <a:blip r:embed="rId3"/>
          <a:stretch>
            <a:fillRect/>
          </a:stretch>
        </p:blipFill>
        <p:spPr>
          <a:xfrm>
            <a:off x="6219818" y="-1"/>
            <a:ext cx="5858646" cy="7373257"/>
          </a:xfrm>
          <a:prstGeom prst="rect">
            <a:avLst/>
          </a:prstGeom>
        </p:spPr>
      </p:pic>
    </p:spTree>
    <p:extLst>
      <p:ext uri="{BB962C8B-B14F-4D97-AF65-F5344CB8AC3E}">
        <p14:creationId xmlns:p14="http://schemas.microsoft.com/office/powerpoint/2010/main" val="367360556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4833-9B26-436F-AEC2-991C0261880B}"/>
              </a:ext>
            </a:extLst>
          </p:cNvPr>
          <p:cNvSpPr>
            <a:spLocks noGrp="1"/>
          </p:cNvSpPr>
          <p:nvPr>
            <p:ph type="title"/>
          </p:nvPr>
        </p:nvSpPr>
        <p:spPr>
          <a:xfrm>
            <a:off x="584982" y="457623"/>
            <a:ext cx="11016957" cy="543097"/>
          </a:xfrm>
        </p:spPr>
        <p:txBody>
          <a:bodyPr/>
          <a:lstStyle/>
          <a:p>
            <a:r>
              <a:rPr lang="en-US" sz="3529" dirty="0">
                <a:latin typeface="Segoe UI Semibold" panose="020B0702040204020203" pitchFamily="34" charset="0"/>
                <a:cs typeface="Segoe UI Semibold" panose="020B0702040204020203" pitchFamily="34" charset="0"/>
              </a:rPr>
              <a:t>Azure Policy for Storage</a:t>
            </a:r>
          </a:p>
        </p:txBody>
      </p:sp>
      <p:sp>
        <p:nvSpPr>
          <p:cNvPr id="3" name="Text Placeholder 2">
            <a:extLst>
              <a:ext uri="{FF2B5EF4-FFF2-40B4-BE49-F238E27FC236}">
                <a16:creationId xmlns:a16="http://schemas.microsoft.com/office/drawing/2014/main" id="{510F1969-4EFD-4A75-B5B7-4FB9B9A0084C}"/>
              </a:ext>
            </a:extLst>
          </p:cNvPr>
          <p:cNvSpPr>
            <a:spLocks noGrp="1"/>
          </p:cNvSpPr>
          <p:nvPr>
            <p:ph type="body" sz="quarter" idx="10"/>
          </p:nvPr>
        </p:nvSpPr>
        <p:spPr>
          <a:xfrm>
            <a:off x="584982" y="1392671"/>
            <a:ext cx="4503486" cy="4802597"/>
          </a:xfrm>
        </p:spPr>
        <p:txBody>
          <a:bodyPr/>
          <a:lstStyle/>
          <a:p>
            <a:pPr marL="0" indent="0">
              <a:spcBef>
                <a:spcPts val="588"/>
              </a:spcBef>
              <a:spcAft>
                <a:spcPts val="588"/>
              </a:spcAft>
              <a:buNone/>
            </a:pPr>
            <a:r>
              <a:rPr lang="en-US" sz="2400" dirty="0">
                <a:latin typeface="+mn-lt"/>
              </a:rPr>
              <a:t>Examples of policy settings for Defender for Storage</a:t>
            </a:r>
          </a:p>
          <a:p>
            <a:pPr marL="336145" indent="-336145">
              <a:spcBef>
                <a:spcPts val="588"/>
              </a:spcBef>
              <a:spcAft>
                <a:spcPts val="588"/>
              </a:spcAft>
              <a:buFont typeface="Arial" panose="020B0604020202020204" pitchFamily="34" charset="0"/>
              <a:buChar char="•"/>
            </a:pPr>
            <a:r>
              <a:rPr lang="en-US" sz="1961" dirty="0"/>
              <a:t>Ensure only HTTPS traffic is allowed</a:t>
            </a:r>
          </a:p>
          <a:p>
            <a:pPr marL="336145" indent="-336145">
              <a:spcBef>
                <a:spcPts val="588"/>
              </a:spcBef>
              <a:spcAft>
                <a:spcPts val="588"/>
              </a:spcAft>
              <a:buFont typeface="Arial" panose="020B0604020202020204" pitchFamily="34" charset="0"/>
              <a:buChar char="•"/>
            </a:pPr>
            <a:r>
              <a:rPr lang="en-US" sz="1961" dirty="0"/>
              <a:t>Allowed storage account SKUs</a:t>
            </a:r>
          </a:p>
          <a:p>
            <a:pPr marL="336145" indent="-336145">
              <a:spcBef>
                <a:spcPts val="588"/>
              </a:spcBef>
              <a:spcAft>
                <a:spcPts val="588"/>
              </a:spcAft>
              <a:buFont typeface="Arial" panose="020B0604020202020204" pitchFamily="34" charset="0"/>
              <a:buChar char="•"/>
            </a:pPr>
            <a:r>
              <a:rPr lang="en-US" sz="1961" dirty="0"/>
              <a:t>Customer-managed keys (CMKs) must be used</a:t>
            </a:r>
          </a:p>
          <a:p>
            <a:pPr marL="336145" indent="-336145">
              <a:spcBef>
                <a:spcPts val="588"/>
              </a:spcBef>
              <a:spcAft>
                <a:spcPts val="588"/>
              </a:spcAft>
              <a:buFont typeface="Arial" panose="020B0604020202020204" pitchFamily="34" charset="0"/>
              <a:buChar char="•"/>
            </a:pPr>
            <a:r>
              <a:rPr lang="en-US" sz="1961" dirty="0"/>
              <a:t>Public access is to storage accounts is not allowed</a:t>
            </a:r>
          </a:p>
          <a:p>
            <a:pPr marL="336145" indent="-336145">
              <a:spcBef>
                <a:spcPts val="588"/>
              </a:spcBef>
              <a:spcAft>
                <a:spcPts val="588"/>
              </a:spcAft>
              <a:buFont typeface="Arial" panose="020B0604020202020204" pitchFamily="34" charset="0"/>
              <a:buChar char="•"/>
            </a:pPr>
            <a:r>
              <a:rPr lang="en-US" sz="1961" dirty="0"/>
              <a:t>Private link connections to storage accounts must be used</a:t>
            </a:r>
          </a:p>
          <a:p>
            <a:pPr marL="336145" indent="-336145">
              <a:spcBef>
                <a:spcPts val="588"/>
              </a:spcBef>
              <a:spcAft>
                <a:spcPts val="588"/>
              </a:spcAft>
              <a:buFont typeface="Arial" panose="020B0604020202020204" pitchFamily="34" charset="0"/>
              <a:buChar char="•"/>
            </a:pPr>
            <a:r>
              <a:rPr lang="en-US" sz="1961" dirty="0"/>
              <a:t>Defender for Azure Storage must be used to protect storage accounts</a:t>
            </a:r>
          </a:p>
        </p:txBody>
      </p:sp>
      <p:pic>
        <p:nvPicPr>
          <p:cNvPr id="6" name="Picture 5">
            <a:extLst>
              <a:ext uri="{FF2B5EF4-FFF2-40B4-BE49-F238E27FC236}">
                <a16:creationId xmlns:a16="http://schemas.microsoft.com/office/drawing/2014/main" id="{A6B5923A-0354-7837-630C-27FFDC0DBF93}"/>
              </a:ext>
            </a:extLst>
          </p:cNvPr>
          <p:cNvPicPr>
            <a:picLocks noChangeAspect="1"/>
          </p:cNvPicPr>
          <p:nvPr/>
        </p:nvPicPr>
        <p:blipFill>
          <a:blip r:embed="rId3"/>
          <a:stretch>
            <a:fillRect/>
          </a:stretch>
        </p:blipFill>
        <p:spPr>
          <a:xfrm>
            <a:off x="5513523" y="662731"/>
            <a:ext cx="6546382" cy="5532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245033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85AF5-451E-4B1D-A199-82C527458332}"/>
              </a:ext>
            </a:extLst>
          </p:cNvPr>
          <p:cNvSpPr>
            <a:spLocks noGrp="1"/>
          </p:cNvSpPr>
          <p:nvPr>
            <p:ph type="body" sz="quarter" idx="10"/>
          </p:nvPr>
        </p:nvSpPr>
        <p:spPr>
          <a:xfrm>
            <a:off x="461093" y="1693523"/>
            <a:ext cx="5750762" cy="905248"/>
          </a:xfrm>
        </p:spPr>
        <p:txBody>
          <a:bodyPr/>
          <a:lstStyle/>
          <a:p>
            <a:pPr>
              <a:spcBef>
                <a:spcPts val="1765"/>
              </a:spcBef>
            </a:pPr>
            <a:r>
              <a:rPr lang="en-US" sz="1961" dirty="0">
                <a:solidFill>
                  <a:schemeClr val="tx1"/>
                </a:solidFill>
              </a:rPr>
              <a:t>Makes detailed information about successful, failed and anonymous requests to a storage account available for alert investigations</a:t>
            </a:r>
          </a:p>
        </p:txBody>
      </p:sp>
      <p:sp>
        <p:nvSpPr>
          <p:cNvPr id="4" name="Title 3">
            <a:extLst>
              <a:ext uri="{FF2B5EF4-FFF2-40B4-BE49-F238E27FC236}">
                <a16:creationId xmlns:a16="http://schemas.microsoft.com/office/drawing/2014/main" id="{CCB7F360-A7C8-45E7-8C2B-3322135873A1}"/>
              </a:ext>
            </a:extLst>
          </p:cNvPr>
          <p:cNvSpPr>
            <a:spLocks noGrp="1"/>
          </p:cNvSpPr>
          <p:nvPr>
            <p:ph type="title"/>
          </p:nvPr>
        </p:nvSpPr>
        <p:spPr>
          <a:xfrm>
            <a:off x="455995" y="511685"/>
            <a:ext cx="11303917" cy="1089963"/>
          </a:xfrm>
        </p:spPr>
        <p:txBody>
          <a:bodyPr/>
          <a:lstStyle/>
          <a:p>
            <a:r>
              <a:rPr lang="en-US" sz="3529" dirty="0"/>
              <a:t>Logging with </a:t>
            </a:r>
            <a:br>
              <a:rPr lang="en-US" sz="3529" dirty="0"/>
            </a:br>
            <a:r>
              <a:rPr lang="en-US" sz="3529" dirty="0"/>
              <a:t>Azure Storage Analytics</a:t>
            </a:r>
          </a:p>
        </p:txBody>
      </p:sp>
      <p:sp>
        <p:nvSpPr>
          <p:cNvPr id="5" name="Right Arrow 5">
            <a:extLst>
              <a:ext uri="{FF2B5EF4-FFF2-40B4-BE49-F238E27FC236}">
                <a16:creationId xmlns:a16="http://schemas.microsoft.com/office/drawing/2014/main" id="{526386F8-815E-4645-950E-8B565918BFAA}"/>
              </a:ext>
            </a:extLst>
          </p:cNvPr>
          <p:cNvSpPr/>
          <p:nvPr/>
        </p:nvSpPr>
        <p:spPr bwMode="auto">
          <a:xfrm>
            <a:off x="4334541" y="3579593"/>
            <a:ext cx="2155176" cy="1075185"/>
          </a:xfrm>
          <a:prstGeom prst="rightArrow">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a:endParaRPr>
          </a:p>
        </p:txBody>
      </p:sp>
      <p:pic>
        <p:nvPicPr>
          <p:cNvPr id="11" name="Picture 10">
            <a:extLst>
              <a:ext uri="{FF2B5EF4-FFF2-40B4-BE49-F238E27FC236}">
                <a16:creationId xmlns:a16="http://schemas.microsoft.com/office/drawing/2014/main" id="{A831FF2E-53E3-4A4D-A19E-EDE09BF3B99F}"/>
              </a:ext>
            </a:extLst>
          </p:cNvPr>
          <p:cNvPicPr>
            <a:picLocks noChangeAspect="1"/>
          </p:cNvPicPr>
          <p:nvPr/>
        </p:nvPicPr>
        <p:blipFill>
          <a:blip r:embed="rId3"/>
          <a:stretch>
            <a:fillRect/>
          </a:stretch>
        </p:blipFill>
        <p:spPr>
          <a:xfrm>
            <a:off x="735981" y="3064051"/>
            <a:ext cx="3182243" cy="2297753"/>
          </a:xfrm>
          <a:prstGeom prst="rect">
            <a:avLst/>
          </a:prstGeom>
          <a:effectLst>
            <a:outerShdw blurRad="292100" dist="139700" dir="2700000" algn="ctr" rotWithShape="0">
              <a:schemeClr val="tx1">
                <a:alpha val="65000"/>
              </a:schemeClr>
            </a:outerShdw>
          </a:effectLst>
        </p:spPr>
      </p:pic>
      <p:pic>
        <p:nvPicPr>
          <p:cNvPr id="6" name="Picture 5">
            <a:extLst>
              <a:ext uri="{FF2B5EF4-FFF2-40B4-BE49-F238E27FC236}">
                <a16:creationId xmlns:a16="http://schemas.microsoft.com/office/drawing/2014/main" id="{C635315C-6B4D-492F-99CB-CB259AFDB5A0}"/>
              </a:ext>
            </a:extLst>
          </p:cNvPr>
          <p:cNvPicPr>
            <a:picLocks noChangeAspect="1"/>
          </p:cNvPicPr>
          <p:nvPr/>
        </p:nvPicPr>
        <p:blipFill>
          <a:blip r:embed="rId4"/>
          <a:stretch>
            <a:fillRect/>
          </a:stretch>
        </p:blipFill>
        <p:spPr>
          <a:xfrm>
            <a:off x="6671795" y="719928"/>
            <a:ext cx="4869677" cy="58127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867421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1465-9304-6853-4AAB-FF6CCE073BEA}"/>
              </a:ext>
            </a:extLst>
          </p:cNvPr>
          <p:cNvSpPr>
            <a:spLocks noGrp="1"/>
          </p:cNvSpPr>
          <p:nvPr>
            <p:ph type="title"/>
          </p:nvPr>
        </p:nvSpPr>
        <p:spPr>
          <a:xfrm>
            <a:off x="588263" y="457721"/>
            <a:ext cx="11018520" cy="492443"/>
          </a:xfrm>
        </p:spPr>
        <p:txBody>
          <a:bodyPr/>
          <a:lstStyle/>
          <a:p>
            <a:r>
              <a:rPr lang="en-US" sz="3200" dirty="0">
                <a:solidFill>
                  <a:schemeClr val="tx1"/>
                </a:solidFill>
              </a:rPr>
              <a:t>Defender for Storage protects against “blob-hunting”</a:t>
            </a:r>
          </a:p>
        </p:txBody>
      </p:sp>
      <p:sp>
        <p:nvSpPr>
          <p:cNvPr id="4" name="TextBox 3">
            <a:extLst>
              <a:ext uri="{FF2B5EF4-FFF2-40B4-BE49-F238E27FC236}">
                <a16:creationId xmlns:a16="http://schemas.microsoft.com/office/drawing/2014/main" id="{8EF50988-C022-C17A-AE35-7025A6848311}"/>
              </a:ext>
            </a:extLst>
          </p:cNvPr>
          <p:cNvSpPr txBox="1"/>
          <p:nvPr/>
        </p:nvSpPr>
        <p:spPr>
          <a:xfrm>
            <a:off x="2779486" y="6360457"/>
            <a:ext cx="7279348" cy="363946"/>
          </a:xfrm>
          <a:prstGeom prst="rect">
            <a:avLst/>
          </a:prstGeom>
          <a:noFill/>
        </p:spPr>
        <p:txBody>
          <a:bodyPr wrap="square">
            <a:spAutoFit/>
          </a:bodyPr>
          <a:lstStyle/>
          <a:p>
            <a:r>
              <a:rPr lang="en-US" dirty="0">
                <a:hlinkClick r:id="rId3"/>
              </a:rPr>
              <a:t>Protect your storage resources against blob hunting (microsoft.com)</a:t>
            </a:r>
            <a:endParaRPr lang="en-US" dirty="0"/>
          </a:p>
        </p:txBody>
      </p:sp>
      <p:pic>
        <p:nvPicPr>
          <p:cNvPr id="5" name="Picture 4">
            <a:extLst>
              <a:ext uri="{FF2B5EF4-FFF2-40B4-BE49-F238E27FC236}">
                <a16:creationId xmlns:a16="http://schemas.microsoft.com/office/drawing/2014/main" id="{97E94CD4-FF6A-083E-6CDF-36DD07A9F05F}"/>
              </a:ext>
            </a:extLst>
          </p:cNvPr>
          <p:cNvPicPr>
            <a:picLocks noChangeAspect="1"/>
          </p:cNvPicPr>
          <p:nvPr/>
        </p:nvPicPr>
        <p:blipFill>
          <a:blip r:embed="rId4"/>
          <a:stretch>
            <a:fillRect/>
          </a:stretch>
        </p:blipFill>
        <p:spPr>
          <a:xfrm>
            <a:off x="5769429" y="2368431"/>
            <a:ext cx="6241299" cy="2121137"/>
          </a:xfrm>
          <a:prstGeom prst="rect">
            <a:avLst/>
          </a:prstGeom>
          <a:ln>
            <a:noFill/>
          </a:ln>
        </p:spPr>
      </p:pic>
      <p:sp>
        <p:nvSpPr>
          <p:cNvPr id="6" name="Rectangle 5">
            <a:extLst>
              <a:ext uri="{FF2B5EF4-FFF2-40B4-BE49-F238E27FC236}">
                <a16:creationId xmlns:a16="http://schemas.microsoft.com/office/drawing/2014/main" id="{1321A705-9649-3165-F0DB-CD2609F4177E}"/>
              </a:ext>
            </a:extLst>
          </p:cNvPr>
          <p:cNvSpPr/>
          <p:nvPr/>
        </p:nvSpPr>
        <p:spPr bwMode="auto">
          <a:xfrm>
            <a:off x="522949" y="1333930"/>
            <a:ext cx="5246480" cy="46808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Data exfiltration from unsecured storage (whether Azure, AWS or GCP) by threat actors is </a:t>
            </a:r>
            <a:r>
              <a:rPr lang="en-US" sz="2400" b="1" i="1" dirty="0">
                <a:solidFill>
                  <a:schemeClr val="tx1"/>
                </a:solidFill>
                <a:ea typeface="Segoe UI" pitchFamily="34" charset="0"/>
                <a:cs typeface="Segoe UI" pitchFamily="34" charset="0"/>
              </a:rPr>
              <a:t>extremely</a:t>
            </a:r>
            <a:r>
              <a:rPr lang="en-US" sz="2400" dirty="0">
                <a:solidFill>
                  <a:schemeClr val="tx1"/>
                </a:solidFill>
                <a:ea typeface="Segoe UI" pitchFamily="34" charset="0"/>
                <a:cs typeface="Segoe UI" pitchFamily="34" charset="0"/>
              </a:rPr>
              <a:t> common </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Your customers may think their storage is secure. </a:t>
            </a:r>
            <a:r>
              <a:rPr lang="en-US" sz="2400" i="1" dirty="0">
                <a:solidFill>
                  <a:schemeClr val="tx1"/>
                </a:solidFill>
                <a:ea typeface="Segoe UI" pitchFamily="34" charset="0"/>
                <a:cs typeface="Segoe UI" pitchFamily="34" charset="0"/>
              </a:rPr>
              <a:t>It’s probably not</a:t>
            </a:r>
            <a:r>
              <a:rPr lang="en-US" sz="2400" dirty="0">
                <a:solidFill>
                  <a:schemeClr val="tx1"/>
                </a:solidFill>
                <a:ea typeface="Segoe UI" pitchFamily="34" charset="0"/>
                <a:cs typeface="Segoe UI" pitchFamily="34" charset="0"/>
              </a:rPr>
              <a:t>.</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r>
              <a:rPr lang="en-US" sz="2400" dirty="0">
                <a:solidFill>
                  <a:schemeClr val="tx1"/>
                </a:solidFill>
                <a:ea typeface="Segoe UI" pitchFamily="34" charset="0"/>
                <a:cs typeface="Segoe UI" pitchFamily="34" charset="0"/>
              </a:rPr>
              <a:t>Hardening security on public storage can be done quickly and painlessly.</a:t>
            </a:r>
          </a:p>
          <a:p>
            <a:pPr marL="457200" indent="-457200" algn="l" defTabSz="932472" fontAlgn="base">
              <a:spcBef>
                <a:spcPct val="0"/>
              </a:spcBef>
              <a:spcAft>
                <a:spcPct val="0"/>
              </a:spcAft>
              <a:buFont typeface="Wingdings" panose="05000000000000000000" pitchFamily="2" charset="2"/>
              <a:buChar char="§"/>
            </a:pPr>
            <a:endParaRPr lang="en-US" sz="2400" dirty="0">
              <a:solidFill>
                <a:schemeClr val="tx1"/>
              </a:solidFill>
              <a:ea typeface="Segoe UI" pitchFamily="34" charset="0"/>
              <a:cs typeface="Segoe UI" pitchFamily="34" charset="0"/>
            </a:endParaRPr>
          </a:p>
          <a:p>
            <a:pPr marL="457200" indent="-457200" algn="l" defTabSz="932472" fontAlgn="base">
              <a:spcBef>
                <a:spcPct val="0"/>
              </a:spcBef>
              <a:spcAft>
                <a:spcPct val="0"/>
              </a:spcAft>
              <a:buFont typeface="Wingdings" panose="05000000000000000000" pitchFamily="2" charset="2"/>
              <a:buChar char="§"/>
            </a:pPr>
            <a:endParaRPr lang="en-US" sz="2400" dirty="0" err="1">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75954664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7A44-1ECB-3A9C-EB34-17155A0C0C28}"/>
              </a:ext>
            </a:extLst>
          </p:cNvPr>
          <p:cNvSpPr>
            <a:spLocks noGrp="1"/>
          </p:cNvSpPr>
          <p:nvPr>
            <p:ph type="title"/>
          </p:nvPr>
        </p:nvSpPr>
        <p:spPr>
          <a:xfrm>
            <a:off x="588263" y="497543"/>
            <a:ext cx="4853892" cy="861774"/>
          </a:xfrm>
        </p:spPr>
        <p:txBody>
          <a:bodyPr/>
          <a:lstStyle/>
          <a:p>
            <a:r>
              <a:rPr lang="en-US" dirty="0">
                <a:solidFill>
                  <a:sysClr val="windowText" lastClr="000000"/>
                </a:solidFill>
              </a:rPr>
              <a:t>Blob hunting detection with Defender for Storage</a:t>
            </a:r>
          </a:p>
        </p:txBody>
      </p:sp>
      <p:sp>
        <p:nvSpPr>
          <p:cNvPr id="7" name="Rectangle 6">
            <a:extLst>
              <a:ext uri="{FF2B5EF4-FFF2-40B4-BE49-F238E27FC236}">
                <a16:creationId xmlns:a16="http://schemas.microsoft.com/office/drawing/2014/main" id="{6CCFDC93-2B22-3532-2698-49F9144AD2F2}"/>
              </a:ext>
            </a:extLst>
          </p:cNvPr>
          <p:cNvSpPr/>
          <p:nvPr/>
        </p:nvSpPr>
        <p:spPr bwMode="auto">
          <a:xfrm>
            <a:off x="588263" y="1610698"/>
            <a:ext cx="4912885" cy="40732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400" dirty="0">
                <a:solidFill>
                  <a:schemeClr val="tx1"/>
                </a:solidFill>
                <a:ea typeface="Segoe UI" pitchFamily="34" charset="0"/>
                <a:cs typeface="Segoe UI" pitchFamily="34" charset="0"/>
              </a:rPr>
              <a:t>Detects:</a:t>
            </a:r>
          </a:p>
          <a:p>
            <a:pPr algn="l" defTabSz="932472" fontAlgn="base">
              <a:spcBef>
                <a:spcPct val="0"/>
              </a:spcBef>
              <a:spcAft>
                <a:spcPct val="0"/>
              </a:spcAft>
            </a:pPr>
            <a:endParaRPr lang="en-US" sz="24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Successful and failed scanning attempts</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Unusual unauthenticated access to containers</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Data exfiltration</a:t>
            </a:r>
          </a:p>
          <a:p>
            <a:pPr marL="342900" indent="-342900" algn="l" defTabSz="932472" fontAlgn="base">
              <a:spcBef>
                <a:spcPct val="0"/>
              </a:spcBef>
              <a:spcAft>
                <a:spcPct val="0"/>
              </a:spcAft>
              <a:buFont typeface="Wingdings" panose="05000000000000000000" pitchFamily="2" charset="2"/>
              <a:buChar char="§"/>
            </a:pPr>
            <a:endParaRPr lang="en-US" sz="2000" dirty="0">
              <a:solidFill>
                <a:schemeClr val="tx1"/>
              </a:solidFill>
              <a:ea typeface="Segoe UI" pitchFamily="34" charset="0"/>
              <a:cs typeface="Segoe UI" pitchFamily="34" charset="0"/>
            </a:endParaRPr>
          </a:p>
          <a:p>
            <a:pPr marL="342900" indent="-342900" algn="l" defTabSz="932472" fontAlgn="base">
              <a:spcBef>
                <a:spcPct val="0"/>
              </a:spcBef>
              <a:spcAft>
                <a:spcPct val="0"/>
              </a:spcAft>
              <a:buFont typeface="Wingdings" panose="05000000000000000000" pitchFamily="2" charset="2"/>
              <a:buChar char="§"/>
            </a:pPr>
            <a:r>
              <a:rPr lang="en-US" sz="2000" dirty="0">
                <a:solidFill>
                  <a:schemeClr val="tx1"/>
                </a:solidFill>
                <a:ea typeface="Segoe UI" pitchFamily="34" charset="0"/>
                <a:cs typeface="Segoe UI" pitchFamily="34" charset="0"/>
              </a:rPr>
              <a:t>Containers access level misconfiguration</a:t>
            </a:r>
          </a:p>
          <a:p>
            <a:pPr algn="l" defTabSz="932472" fontAlgn="base">
              <a:spcBef>
                <a:spcPct val="0"/>
              </a:spcBef>
              <a:spcAft>
                <a:spcPct val="0"/>
              </a:spcAft>
            </a:pPr>
            <a:endParaRPr lang="en-US" sz="2400" dirty="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4173BDDD-6C46-8A52-D29C-93ED94067B38}"/>
              </a:ext>
            </a:extLst>
          </p:cNvPr>
          <p:cNvPicPr>
            <a:picLocks noChangeAspect="1"/>
          </p:cNvPicPr>
          <p:nvPr/>
        </p:nvPicPr>
        <p:blipFill>
          <a:blip r:embed="rId3"/>
          <a:stretch>
            <a:fillRect/>
          </a:stretch>
        </p:blipFill>
        <p:spPr>
          <a:xfrm>
            <a:off x="5773994" y="227039"/>
            <a:ext cx="6328414" cy="64039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686399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D902D-1333-463E-BB5A-2BE7D4FBAA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956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Cloud Security Explorer</a:t>
            </a:r>
          </a:p>
        </p:txBody>
      </p:sp>
      <p:sp>
        <p:nvSpPr>
          <p:cNvPr id="4" name="Text Placeholder 3">
            <a:extLst>
              <a:ext uri="{FF2B5EF4-FFF2-40B4-BE49-F238E27FC236}">
                <a16:creationId xmlns:a16="http://schemas.microsoft.com/office/drawing/2014/main" id="{CF1613A0-7FC4-FA21-57C5-DB5E8C58310A}"/>
              </a:ext>
            </a:extLst>
          </p:cNvPr>
          <p:cNvSpPr>
            <a:spLocks noGrp="1"/>
          </p:cNvSpPr>
          <p:nvPr>
            <p:ph type="body" sz="quarter" idx="10"/>
          </p:nvPr>
        </p:nvSpPr>
        <p:spPr>
          <a:xfrm>
            <a:off x="513818" y="1434369"/>
            <a:ext cx="4138011" cy="4639859"/>
          </a:xfrm>
        </p:spPr>
        <p:txBody>
          <a:bodyPr/>
          <a:lstStyle/>
          <a:p>
            <a:pPr marL="457200" indent="-457200">
              <a:buFont typeface="Wingdings" panose="05000000000000000000" pitchFamily="2" charset="2"/>
              <a:buChar char="§"/>
            </a:pPr>
            <a:r>
              <a:rPr lang="en-US" sz="2400" dirty="0"/>
              <a:t>Collects data from multicloud environment and other data sources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Helps you identify weaknesses, vulnerabilities and misconfigurations in deployed assets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Feeds Attack Path Analysis</a:t>
            </a:r>
          </a:p>
        </p:txBody>
      </p:sp>
      <p:pic>
        <p:nvPicPr>
          <p:cNvPr id="5" name="Picture 4">
            <a:extLst>
              <a:ext uri="{FF2B5EF4-FFF2-40B4-BE49-F238E27FC236}">
                <a16:creationId xmlns:a16="http://schemas.microsoft.com/office/drawing/2014/main" id="{11D0CFEC-4F9E-66BE-F815-DAC065F8DE6E}"/>
              </a:ext>
            </a:extLst>
          </p:cNvPr>
          <p:cNvPicPr>
            <a:picLocks noChangeAspect="1"/>
          </p:cNvPicPr>
          <p:nvPr/>
        </p:nvPicPr>
        <p:blipFill>
          <a:blip r:embed="rId3"/>
          <a:stretch>
            <a:fillRect/>
          </a:stretch>
        </p:blipFill>
        <p:spPr>
          <a:xfrm>
            <a:off x="5234481" y="1144084"/>
            <a:ext cx="6826269" cy="47476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99978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FE5EC-1068-D752-E301-0E192A96CA5B}"/>
              </a:ext>
            </a:extLst>
          </p:cNvPr>
          <p:cNvSpPr>
            <a:spLocks noGrp="1"/>
          </p:cNvSpPr>
          <p:nvPr>
            <p:ph type="title"/>
          </p:nvPr>
        </p:nvSpPr>
        <p:spPr/>
        <p:txBody>
          <a:bodyPr/>
          <a:lstStyle/>
          <a:p>
            <a:r>
              <a:rPr lang="en-US" dirty="0"/>
              <a:t>Attack Path Analysis</a:t>
            </a:r>
          </a:p>
        </p:txBody>
      </p:sp>
      <p:pic>
        <p:nvPicPr>
          <p:cNvPr id="9" name="Picture 8">
            <a:extLst>
              <a:ext uri="{FF2B5EF4-FFF2-40B4-BE49-F238E27FC236}">
                <a16:creationId xmlns:a16="http://schemas.microsoft.com/office/drawing/2014/main" id="{A08A88F1-90BE-0BDB-BF9B-CF615C1D0A02}"/>
              </a:ext>
            </a:extLst>
          </p:cNvPr>
          <p:cNvPicPr>
            <a:picLocks noChangeAspect="1"/>
          </p:cNvPicPr>
          <p:nvPr/>
        </p:nvPicPr>
        <p:blipFill>
          <a:blip r:embed="rId3"/>
          <a:stretch>
            <a:fillRect/>
          </a:stretch>
        </p:blipFill>
        <p:spPr>
          <a:xfrm>
            <a:off x="451270" y="1335932"/>
            <a:ext cx="11243218" cy="52075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3016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03B3-43EC-0E41-52DD-7FA24A976186}"/>
              </a:ext>
            </a:extLst>
          </p:cNvPr>
          <p:cNvSpPr>
            <a:spLocks noGrp="1"/>
          </p:cNvSpPr>
          <p:nvPr>
            <p:ph type="title"/>
          </p:nvPr>
        </p:nvSpPr>
        <p:spPr>
          <a:xfrm>
            <a:off x="492937" y="3179701"/>
            <a:ext cx="9144000" cy="498598"/>
          </a:xfrm>
        </p:spPr>
        <p:txBody>
          <a:bodyPr/>
          <a:lstStyle/>
          <a:p>
            <a:r>
              <a:rPr lang="en-US" dirty="0"/>
              <a:t>DEMO</a:t>
            </a:r>
          </a:p>
        </p:txBody>
      </p:sp>
    </p:spTree>
    <p:extLst>
      <p:ext uri="{BB962C8B-B14F-4D97-AF65-F5344CB8AC3E}">
        <p14:creationId xmlns:p14="http://schemas.microsoft.com/office/powerpoint/2010/main" val="405887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PowerPoint_Template_220311 (1).pptx" id="{A5E2D248-11CA-4BA8-98D5-95C3E0BEC05A}" vid="{E74E586A-99A8-45A2-BC51-14CCD03F5D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Security brand template</Template>
  <TotalTime>0</TotalTime>
  <Words>4240</Words>
  <Application>Microsoft Office PowerPoint</Application>
  <PresentationFormat>Widescreen</PresentationFormat>
  <Paragraphs>694</Paragraphs>
  <Slides>64</Slides>
  <Notes>56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Microsoft Security template</vt:lpstr>
      <vt:lpstr>Secure Your Cloud with Confidence Deep Dive into  Azure Security Management </vt:lpstr>
      <vt:lpstr>Agenda</vt:lpstr>
      <vt:lpstr>Newest additions to Defender for Cloud:  Defender CSPM   Defender for DevOps</vt:lpstr>
      <vt:lpstr>Defender for Cloud: Cloud Security Posture Management</vt:lpstr>
      <vt:lpstr>Foundational vs Defender CSPM </vt:lpstr>
      <vt:lpstr>Security governance and regulatory compliance</vt:lpstr>
      <vt:lpstr>Cloud Security Explorer</vt:lpstr>
      <vt:lpstr>Attack Path Analysis</vt:lpstr>
      <vt:lpstr>DEMO</vt:lpstr>
      <vt:lpstr>Defender for DevOps</vt:lpstr>
      <vt:lpstr>Customer challenges</vt:lpstr>
      <vt:lpstr>Empower security teams with unified DevOps security management across multipipeline and multicloud environments </vt:lpstr>
      <vt:lpstr>Unify visibility into DevOps security posture</vt:lpstr>
      <vt:lpstr>Strengthen cloud resource configurations in code</vt:lpstr>
      <vt:lpstr>Automate with integrated security intelligence</vt:lpstr>
      <vt:lpstr>DEMO</vt:lpstr>
      <vt:lpstr>Defender for Containers </vt:lpstr>
      <vt:lpstr>Containers and Kubernetes 101</vt:lpstr>
      <vt:lpstr>What are containers?</vt:lpstr>
      <vt:lpstr>Why containers?</vt:lpstr>
      <vt:lpstr>What is a container registry?</vt:lpstr>
      <vt:lpstr>Why Kubernetes?</vt:lpstr>
      <vt:lpstr>How Kubernetes works</vt:lpstr>
      <vt:lpstr>Securing Containers </vt:lpstr>
      <vt:lpstr>PowerPoint Presentation</vt:lpstr>
      <vt:lpstr>Threat landscape for managed Kubernetes</vt:lpstr>
      <vt:lpstr>Security Recommendations</vt:lpstr>
      <vt:lpstr>Defender for Containers </vt:lpstr>
      <vt:lpstr>Microsoft Defender for Containers</vt:lpstr>
      <vt:lpstr>Kubernetes attack matrix</vt:lpstr>
      <vt:lpstr>PowerPoint Presentation</vt:lpstr>
      <vt:lpstr>Hardening</vt:lpstr>
      <vt:lpstr>Vulnerability management</vt:lpstr>
      <vt:lpstr>Advanced threat detection</vt:lpstr>
      <vt:lpstr>Automating Security with  Defender for Cloud and Logic Apps</vt:lpstr>
      <vt:lpstr>Defender for Cloud Recommendations </vt:lpstr>
      <vt:lpstr>Build an automated remediation process with governance rules </vt:lpstr>
      <vt:lpstr>Automate remediation of common issues</vt:lpstr>
      <vt:lpstr>Define parameters for the Logic App </vt:lpstr>
      <vt:lpstr>Configure workflow automation at scale</vt:lpstr>
      <vt:lpstr>Create the automation</vt:lpstr>
      <vt:lpstr>Automation applied via policy</vt:lpstr>
      <vt:lpstr>DEMO</vt:lpstr>
      <vt:lpstr>Database and Storage Protection  with Microsoft Defender</vt:lpstr>
      <vt:lpstr>Defender for Databases</vt:lpstr>
      <vt:lpstr>SQL Database Protection</vt:lpstr>
      <vt:lpstr>PowerPoint Presentation</vt:lpstr>
      <vt:lpstr>Supported SQL environments</vt:lpstr>
      <vt:lpstr>Enable auditing for SQL database</vt:lpstr>
      <vt:lpstr>Configure Vulnerability Assessment</vt:lpstr>
      <vt:lpstr>PowerPoint Presentation</vt:lpstr>
      <vt:lpstr>Protect against common SQL threats</vt:lpstr>
      <vt:lpstr>Defender for Storage</vt:lpstr>
      <vt:lpstr>Microsoft Defender for Storage – Detections Suite</vt:lpstr>
      <vt:lpstr>Security threats in cloud-based storage services </vt:lpstr>
      <vt:lpstr>Detection and Remediation</vt:lpstr>
      <vt:lpstr>Defender for Azure Storage Alerts Overview</vt:lpstr>
      <vt:lpstr>Identifying threats with Microsoft Defender for Storage</vt:lpstr>
      <vt:lpstr>Deploying Defender for Storage: Azure Policy</vt:lpstr>
      <vt:lpstr>Azure Policy for Storage</vt:lpstr>
      <vt:lpstr>Logging with  Azure Storage Analytics</vt:lpstr>
      <vt:lpstr>Defender for Storage protects against “blob-hunting”</vt:lpstr>
      <vt:lpstr>Blob hunting detection with Defender for Storage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Your Cloud with Confidence Deep Dive into  Azure Security Management </dc:title>
  <dc:subject/>
  <dc:creator/>
  <cp:keywords/>
  <dc:description/>
  <cp:lastModifiedBy/>
  <cp:revision>2</cp:revision>
  <dcterms:created xsi:type="dcterms:W3CDTF">2023-03-14T21:04:58Z</dcterms:created>
  <dcterms:modified xsi:type="dcterms:W3CDTF">2023-03-27T22:15:50Z</dcterms:modified>
  <cp:category/>
</cp:coreProperties>
</file>